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301" r:id="rId2"/>
    <p:sldId id="257" r:id="rId3"/>
    <p:sldId id="295" r:id="rId4"/>
    <p:sldId id="293" r:id="rId5"/>
    <p:sldId id="302" r:id="rId6"/>
    <p:sldId id="292" r:id="rId7"/>
    <p:sldId id="296" r:id="rId8"/>
    <p:sldId id="263" r:id="rId9"/>
    <p:sldId id="294" r:id="rId10"/>
    <p:sldId id="284" r:id="rId11"/>
    <p:sldId id="303" r:id="rId12"/>
    <p:sldId id="304" r:id="rId13"/>
    <p:sldId id="308" r:id="rId14"/>
    <p:sldId id="309" r:id="rId15"/>
    <p:sldId id="315" r:id="rId16"/>
    <p:sldId id="311" r:id="rId17"/>
    <p:sldId id="312" r:id="rId18"/>
    <p:sldId id="313" r:id="rId19"/>
    <p:sldId id="314" r:id="rId20"/>
    <p:sldId id="317" r:id="rId21"/>
    <p:sldId id="297" r:id="rId22"/>
    <p:sldId id="271" r:id="rId23"/>
    <p:sldId id="28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Franklin Gothic Medium" panose="020B0603020102020204" pitchFamily="34" charset="0"/>
      <p:regular r:id="rId30"/>
      <p:italic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96" d="100"/>
          <a:sy n="96" d="100"/>
        </p:scale>
        <p:origin x="96" y="62"/>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2019/11/28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1264797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352359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2430790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7587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229447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3452783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245287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2266988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a:t>
            </a:fld>
            <a:endParaRPr lang="zh-CN" altLang="en-US"/>
          </a:p>
        </p:txBody>
      </p:sp>
    </p:spTree>
    <p:extLst>
      <p:ext uri="{BB962C8B-B14F-4D97-AF65-F5344CB8AC3E}">
        <p14:creationId xmlns:p14="http://schemas.microsoft.com/office/powerpoint/2010/main" val="305469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20</a:t>
            </a:fld>
            <a:endParaRPr lang="zh-CN" altLang="en-US"/>
          </a:p>
        </p:txBody>
      </p:sp>
    </p:spTree>
    <p:extLst>
      <p:ext uri="{BB962C8B-B14F-4D97-AF65-F5344CB8AC3E}">
        <p14:creationId xmlns:p14="http://schemas.microsoft.com/office/powerpoint/2010/main" val="421871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a:t>
            </a:fld>
            <a:endParaRPr lang="zh-CN" altLang="en-US"/>
          </a:p>
        </p:txBody>
      </p:sp>
    </p:spTree>
    <p:extLst>
      <p:ext uri="{BB962C8B-B14F-4D97-AF65-F5344CB8AC3E}">
        <p14:creationId xmlns:p14="http://schemas.microsoft.com/office/powerpoint/2010/main" val="279561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23</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7409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707045" cy="200648"/>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8114" y="104826"/>
            <a:ext cx="1458686" cy="392834"/>
          </a:xfrm>
          <a:prstGeom prst="rect">
            <a:avLst/>
          </a:prstGeom>
        </p:spPr>
      </p:pic>
    </p:spTree>
    <p:extLst>
      <p:ext uri="{BB962C8B-B14F-4D97-AF65-F5344CB8AC3E}">
        <p14:creationId xmlns:p14="http://schemas.microsoft.com/office/powerpoint/2010/main" val="4293712181"/>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2019/11/28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635402" y="1608319"/>
            <a:ext cx="3952822" cy="276971"/>
          </a:xfrm>
          <a:prstGeom prst="rect">
            <a:avLst/>
          </a:prstGeom>
          <a:noFill/>
        </p:spPr>
        <p:txBody>
          <a:bodyPr wrap="none" lIns="91413" tIns="45706" rIns="91413" bIns="45706" rtlCol="0">
            <a:spAutoFit/>
          </a:bodyPr>
          <a:lstStyle/>
          <a:p>
            <a:r>
              <a:rPr lang="en-US" altLang="zh-CN" sz="1200" dirty="0">
                <a:solidFill>
                  <a:schemeClr val="accent2">
                    <a:lumMod val="75000"/>
                  </a:schemeClr>
                </a:solidFill>
                <a:latin typeface="+mj-ea"/>
                <a:ea typeface="+mj-ea"/>
              </a:rPr>
              <a:t>Beijing University of Posts and Telecommunications</a:t>
            </a:r>
            <a:endParaRPr lang="zh-CN" altLang="en-US" sz="1200" dirty="0">
              <a:solidFill>
                <a:schemeClr val="accent2">
                  <a:lumMod val="75000"/>
                </a:schemeClr>
              </a:solidFill>
              <a:latin typeface="+mj-ea"/>
              <a:ea typeface="+mj-ea"/>
            </a:endParaRPr>
          </a:p>
        </p:txBody>
      </p:sp>
      <p:pic>
        <p:nvPicPr>
          <p:cNvPr id="36"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441" y="4719670"/>
            <a:ext cx="609600" cy="609600"/>
          </a:xfrm>
          <a:prstGeom prst="rect">
            <a:avLst/>
          </a:prstGeom>
        </p:spPr>
      </p:pic>
      <p:sp>
        <p:nvSpPr>
          <p:cNvPr id="18" name="任意多边形 17"/>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21216" y="1916422"/>
            <a:ext cx="5721069" cy="677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n w="0"/>
                <a:solidFill>
                  <a:schemeClr val="accent1"/>
                </a:solidFill>
                <a:effectLst>
                  <a:outerShdw blurRad="38100" dist="25400" dir="5400000" algn="ctr" rotWithShape="0">
                    <a:srgbClr val="6E747A">
                      <a:alpha val="43000"/>
                    </a:srgbClr>
                  </a:outerShdw>
                </a:effectLst>
              </a:rPr>
              <a:t>第四次阶段性汇报</a:t>
            </a:r>
          </a:p>
        </p:txBody>
      </p:sp>
      <p:pic>
        <p:nvPicPr>
          <p:cNvPr id="3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151" y="122982"/>
            <a:ext cx="1777270" cy="478631"/>
          </a:xfrm>
          <a:prstGeom prst="rect">
            <a:avLst/>
          </a:prstGeom>
        </p:spPr>
      </p:pic>
      <p:sp>
        <p:nvSpPr>
          <p:cNvPr id="4" name="文本框 3">
            <a:extLst>
              <a:ext uri="{FF2B5EF4-FFF2-40B4-BE49-F238E27FC236}">
                <a16:creationId xmlns:a16="http://schemas.microsoft.com/office/drawing/2014/main" id="{A9893E45-6800-4F02-B566-C9CE4CF14E07}"/>
              </a:ext>
            </a:extLst>
          </p:cNvPr>
          <p:cNvSpPr txBox="1"/>
          <p:nvPr/>
        </p:nvSpPr>
        <p:spPr>
          <a:xfrm>
            <a:off x="5414247" y="3918321"/>
            <a:ext cx="3856075" cy="338554"/>
          </a:xfrm>
          <a:prstGeom prst="rect">
            <a:avLst/>
          </a:prstGeom>
          <a:noFill/>
        </p:spPr>
        <p:txBody>
          <a:bodyPr wrap="square" rtlCol="0">
            <a:spAutoFit/>
          </a:bodyPr>
          <a:lstStyle/>
          <a:p>
            <a:r>
              <a:rPr lang="zh-CN" altLang="en-US" sz="1600" dirty="0"/>
              <a:t>组员：凌霄汉，王硕，谢庆贺</a:t>
            </a: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timing>
    <p:tnLst>
      <p:par>
        <p:cTn id="1" dur="indefinite" restart="never" nodeType="tmRoot">
          <p:childTnLst>
            <p:audio>
              <p:cMediaNode vol="80000" numSld="999">
                <p:cTn id="2"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466422" y="3179620"/>
            <a:ext cx="1637955" cy="1454244"/>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nSpc>
                <a:spcPct val="100000"/>
              </a:lnSpc>
            </a:pPr>
            <a:r>
              <a:rPr lang="zh-CN" altLang="en-US" sz="1050" dirty="0">
                <a:solidFill>
                  <a:schemeClr val="tx1"/>
                </a:solidFill>
              </a:rPr>
              <a:t>本地我们可以使用 </a:t>
            </a:r>
            <a:r>
              <a:rPr lang="en-US" altLang="zh-CN" sz="1050" dirty="0">
                <a:solidFill>
                  <a:schemeClr val="tx1"/>
                </a:solidFill>
              </a:rPr>
              <a:t>flask </a:t>
            </a:r>
            <a:r>
              <a:rPr lang="zh-CN" altLang="en-US" sz="1050" dirty="0">
                <a:solidFill>
                  <a:schemeClr val="tx1"/>
                </a:solidFill>
              </a:rPr>
              <a:t>自带的服务器，生产环境下，</a:t>
            </a:r>
            <a:r>
              <a:rPr lang="en-US" altLang="zh-CN" sz="1050" dirty="0">
                <a:solidFill>
                  <a:schemeClr val="tx1"/>
                </a:solidFill>
              </a:rPr>
              <a:t>flask </a:t>
            </a:r>
            <a:r>
              <a:rPr lang="zh-CN" altLang="en-US" sz="1050" dirty="0">
                <a:solidFill>
                  <a:schemeClr val="tx1"/>
                </a:solidFill>
              </a:rPr>
              <a:t>自带的服务器，无法满足性能要求。所以采用 </a:t>
            </a:r>
            <a:r>
              <a:rPr lang="en-US" altLang="zh-CN" sz="1050" dirty="0" err="1">
                <a:solidFill>
                  <a:schemeClr val="tx1"/>
                </a:solidFill>
              </a:rPr>
              <a:t>gunicorn</a:t>
            </a:r>
            <a:r>
              <a:rPr lang="en-US" altLang="zh-CN" sz="1050" dirty="0">
                <a:solidFill>
                  <a:schemeClr val="tx1"/>
                </a:solidFill>
              </a:rPr>
              <a:t> </a:t>
            </a:r>
            <a:r>
              <a:rPr lang="zh-CN" altLang="en-US" sz="1050" dirty="0">
                <a:solidFill>
                  <a:schemeClr val="tx1"/>
                </a:solidFill>
              </a:rPr>
              <a:t>做 </a:t>
            </a:r>
            <a:r>
              <a:rPr lang="en-US" altLang="zh-CN" sz="1050" dirty="0" err="1">
                <a:solidFill>
                  <a:schemeClr val="tx1"/>
                </a:solidFill>
              </a:rPr>
              <a:t>wsgi</a:t>
            </a:r>
            <a:r>
              <a:rPr lang="zh-CN" altLang="en-US" sz="1050" dirty="0">
                <a:solidFill>
                  <a:schemeClr val="tx1"/>
                </a:solidFill>
              </a:rPr>
              <a:t>容器，用来部署 </a:t>
            </a:r>
            <a:r>
              <a:rPr lang="en-US" altLang="zh-CN" sz="1050" dirty="0">
                <a:solidFill>
                  <a:schemeClr val="tx1"/>
                </a:solidFill>
              </a:rPr>
              <a:t>python </a:t>
            </a:r>
            <a:r>
              <a:rPr lang="zh-CN" altLang="en-US" sz="1050" dirty="0">
                <a:solidFill>
                  <a:schemeClr val="tx1"/>
                </a:solidFill>
              </a:rPr>
              <a:t>，可以启动多个进程同时处理</a:t>
            </a:r>
            <a:r>
              <a:rPr lang="en-US" altLang="zh-CN" sz="1050" dirty="0">
                <a:solidFill>
                  <a:schemeClr val="tx1"/>
                </a:solidFill>
              </a:rPr>
              <a:t>HTTP</a:t>
            </a:r>
            <a:r>
              <a:rPr lang="zh-CN" altLang="en-US" sz="1050" dirty="0">
                <a:solidFill>
                  <a:schemeClr val="tx1"/>
                </a:solidFill>
              </a:rPr>
              <a:t>请求，提高系统的使用效率及性能。</a:t>
            </a:r>
            <a:endParaRPr lang="en-US" altLang="zh-CN" sz="1050" dirty="0">
              <a:solidFill>
                <a:schemeClr val="tx1"/>
              </a:solidFill>
            </a:endParaRPr>
          </a:p>
        </p:txBody>
      </p:sp>
      <p:sp>
        <p:nvSpPr>
          <p:cNvPr id="29" name="TextBox 28"/>
          <p:cNvSpPr txBox="1"/>
          <p:nvPr/>
        </p:nvSpPr>
        <p:spPr>
          <a:xfrm>
            <a:off x="5510944" y="3217964"/>
            <a:ext cx="2880021" cy="13157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nSpc>
                <a:spcPct val="100000"/>
              </a:lnSpc>
            </a:pPr>
            <a:r>
              <a:rPr lang="en-US" altLang="zh-CN" sz="1050" dirty="0">
                <a:solidFill>
                  <a:schemeClr val="tx1"/>
                </a:solidFill>
              </a:rPr>
              <a:t>Supervisor</a:t>
            </a:r>
            <a:r>
              <a:rPr lang="zh-CN" altLang="en-US" sz="1050" dirty="0">
                <a:solidFill>
                  <a:schemeClr val="tx1"/>
                </a:solidFill>
              </a:rPr>
              <a:t>是用</a:t>
            </a:r>
            <a:r>
              <a:rPr lang="en-US" altLang="zh-CN" sz="1050" dirty="0">
                <a:solidFill>
                  <a:schemeClr val="tx1"/>
                </a:solidFill>
              </a:rPr>
              <a:t>Python</a:t>
            </a:r>
            <a:r>
              <a:rPr lang="zh-CN" altLang="en-US" sz="1050" dirty="0">
                <a:solidFill>
                  <a:schemeClr val="tx1"/>
                </a:solidFill>
              </a:rPr>
              <a:t>开发的一个</a:t>
            </a:r>
            <a:r>
              <a:rPr lang="en-US" altLang="zh-CN" sz="1050" dirty="0">
                <a:solidFill>
                  <a:schemeClr val="tx1"/>
                </a:solidFill>
              </a:rPr>
              <a:t>client/server</a:t>
            </a:r>
            <a:r>
              <a:rPr lang="zh-CN" altLang="en-US" sz="1050" dirty="0">
                <a:solidFill>
                  <a:schemeClr val="tx1"/>
                </a:solidFill>
              </a:rPr>
              <a:t>服务，是</a:t>
            </a:r>
            <a:r>
              <a:rPr lang="en-US" altLang="zh-CN" sz="1050" dirty="0">
                <a:solidFill>
                  <a:schemeClr val="tx1"/>
                </a:solidFill>
              </a:rPr>
              <a:t>Linux/Unix</a:t>
            </a:r>
            <a:r>
              <a:rPr lang="zh-CN" altLang="en-US" sz="1050" dirty="0">
                <a:solidFill>
                  <a:schemeClr val="tx1"/>
                </a:solidFill>
              </a:rPr>
              <a:t>系统下的一个进程管理工具，不支持</a:t>
            </a:r>
            <a:r>
              <a:rPr lang="en-US" altLang="zh-CN" sz="1050" dirty="0">
                <a:solidFill>
                  <a:schemeClr val="tx1"/>
                </a:solidFill>
              </a:rPr>
              <a:t>Windows</a:t>
            </a:r>
            <a:r>
              <a:rPr lang="zh-CN" altLang="en-US" sz="1050" dirty="0">
                <a:solidFill>
                  <a:schemeClr val="tx1"/>
                </a:solidFill>
              </a:rPr>
              <a:t>系统。它可以很方便的监听、启动、停止、重启一个或多个进程。用</a:t>
            </a:r>
            <a:r>
              <a:rPr lang="en-US" altLang="zh-CN" sz="1050" dirty="0">
                <a:solidFill>
                  <a:schemeClr val="tx1"/>
                </a:solidFill>
              </a:rPr>
              <a:t>Supervisor</a:t>
            </a:r>
            <a:r>
              <a:rPr lang="zh-CN" altLang="en-US" sz="1050" dirty="0">
                <a:solidFill>
                  <a:schemeClr val="tx1"/>
                </a:solidFill>
              </a:rPr>
              <a:t>管理的进程，当一个进程意外被杀死，</a:t>
            </a:r>
            <a:r>
              <a:rPr lang="en-US" altLang="zh-CN" sz="1050" dirty="0" err="1">
                <a:solidFill>
                  <a:schemeClr val="tx1"/>
                </a:solidFill>
              </a:rPr>
              <a:t>supervisort</a:t>
            </a:r>
            <a:r>
              <a:rPr lang="zh-CN" altLang="en-US" sz="1050" dirty="0">
                <a:solidFill>
                  <a:schemeClr val="tx1"/>
                </a:solidFill>
              </a:rPr>
              <a:t>监听到进程死后，会自动将它重新拉起，很方便的做到进程自动恢复的功能，不再需要自己写</a:t>
            </a:r>
            <a:r>
              <a:rPr lang="en-US" altLang="zh-CN" sz="1050" dirty="0">
                <a:solidFill>
                  <a:schemeClr val="tx1"/>
                </a:solidFill>
              </a:rPr>
              <a:t>shell</a:t>
            </a:r>
            <a:r>
              <a:rPr lang="zh-CN" altLang="en-US" sz="1050" dirty="0">
                <a:solidFill>
                  <a:schemeClr val="tx1"/>
                </a:solidFill>
              </a:rPr>
              <a:t>脚本来控制</a:t>
            </a:r>
            <a:r>
              <a:rPr lang="zh-CN" altLang="en-US" sz="1200" dirty="0"/>
              <a:t>。</a:t>
            </a:r>
          </a:p>
        </p:txBody>
      </p:sp>
      <p:sp>
        <p:nvSpPr>
          <p:cNvPr id="31" name="燕尾形箭头 30"/>
          <p:cNvSpPr/>
          <p:nvPr/>
        </p:nvSpPr>
        <p:spPr>
          <a:xfrm>
            <a:off x="1126763" y="2138218"/>
            <a:ext cx="6578298" cy="228600"/>
          </a:xfrm>
          <a:prstGeom prst="notched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32" name="组合 31"/>
          <p:cNvGrpSpPr/>
          <p:nvPr/>
        </p:nvGrpSpPr>
        <p:grpSpPr>
          <a:xfrm>
            <a:off x="1483496" y="1401411"/>
            <a:ext cx="1623291" cy="1623293"/>
            <a:chOff x="1298743" y="3354855"/>
            <a:chExt cx="874116" cy="874116"/>
          </a:xfrm>
          <a:solidFill>
            <a:schemeClr val="accent2">
              <a:lumMod val="75000"/>
            </a:schemeClr>
          </a:solidFill>
          <a:effectLst/>
        </p:grpSpPr>
        <p:sp>
          <p:nvSpPr>
            <p:cNvPr id="36" name="椭圆 35"/>
            <p:cNvSpPr/>
            <p:nvPr/>
          </p:nvSpPr>
          <p:spPr>
            <a:xfrm>
              <a:off x="1298743" y="3354855"/>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TextBox 33"/>
            <p:cNvSpPr txBox="1"/>
            <p:nvPr/>
          </p:nvSpPr>
          <p:spPr>
            <a:xfrm>
              <a:off x="1685087" y="3721998"/>
              <a:ext cx="99474" cy="215453"/>
            </a:xfrm>
            <a:prstGeom prst="rect">
              <a:avLst/>
            </a:prstGeom>
            <a:grpFill/>
          </p:spPr>
          <p:txBody>
            <a:bodyPr wrap="none" rtlCol="0">
              <a:spAutoFit/>
            </a:bodyPr>
            <a:lstStyle/>
            <a:p>
              <a:pPr algn="ctr"/>
              <a:endParaRPr lang="zh-CN" altLang="en-US" sz="2000" b="1" dirty="0">
                <a:solidFill>
                  <a:schemeClr val="bg1"/>
                </a:solidFill>
                <a:latin typeface="微软雅黑" pitchFamily="34" charset="-122"/>
                <a:ea typeface="微软雅黑" pitchFamily="34" charset="-122"/>
              </a:endParaRPr>
            </a:p>
          </p:txBody>
        </p:sp>
      </p:grpSp>
      <p:grpSp>
        <p:nvGrpSpPr>
          <p:cNvPr id="37" name="组合 36"/>
          <p:cNvGrpSpPr/>
          <p:nvPr/>
        </p:nvGrpSpPr>
        <p:grpSpPr>
          <a:xfrm>
            <a:off x="3504209" y="1402021"/>
            <a:ext cx="1623292" cy="1623292"/>
            <a:chOff x="1298743" y="3354855"/>
            <a:chExt cx="874116" cy="874116"/>
          </a:xfrm>
          <a:solidFill>
            <a:schemeClr val="accent5"/>
          </a:solidFill>
          <a:effectLst/>
        </p:grpSpPr>
        <p:sp>
          <p:nvSpPr>
            <p:cNvPr id="41" name="椭圆 40"/>
            <p:cNvSpPr/>
            <p:nvPr/>
          </p:nvSpPr>
          <p:spPr>
            <a:xfrm>
              <a:off x="1298743" y="3354855"/>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TextBox 38"/>
            <p:cNvSpPr txBox="1"/>
            <p:nvPr/>
          </p:nvSpPr>
          <p:spPr>
            <a:xfrm>
              <a:off x="1685089" y="3720000"/>
              <a:ext cx="99474" cy="215453"/>
            </a:xfrm>
            <a:prstGeom prst="rect">
              <a:avLst/>
            </a:prstGeom>
            <a:grpFill/>
          </p:spPr>
          <p:txBody>
            <a:bodyPr wrap="none" rtlCol="0">
              <a:spAutoFit/>
            </a:bodyPr>
            <a:lstStyle/>
            <a:p>
              <a:pPr algn="ctr"/>
              <a:endParaRPr lang="zh-CN" altLang="en-US" sz="2000" b="1" dirty="0">
                <a:solidFill>
                  <a:schemeClr val="bg1"/>
                </a:solidFill>
                <a:latin typeface="微软雅黑" pitchFamily="34" charset="-122"/>
                <a:ea typeface="微软雅黑" pitchFamily="34" charset="-122"/>
              </a:endParaRPr>
            </a:p>
          </p:txBody>
        </p:sp>
      </p:grpSp>
      <p:grpSp>
        <p:nvGrpSpPr>
          <p:cNvPr id="46" name="组合 45"/>
          <p:cNvGrpSpPr/>
          <p:nvPr/>
        </p:nvGrpSpPr>
        <p:grpSpPr>
          <a:xfrm>
            <a:off x="5805560" y="1401412"/>
            <a:ext cx="1623292" cy="1623292"/>
            <a:chOff x="1298743" y="3354855"/>
            <a:chExt cx="874116" cy="874116"/>
          </a:xfrm>
          <a:solidFill>
            <a:schemeClr val="accent2">
              <a:lumMod val="75000"/>
            </a:schemeClr>
          </a:solidFill>
          <a:effectLst/>
        </p:grpSpPr>
        <p:sp>
          <p:nvSpPr>
            <p:cNvPr id="51" name="椭圆 50"/>
            <p:cNvSpPr/>
            <p:nvPr/>
          </p:nvSpPr>
          <p:spPr>
            <a:xfrm>
              <a:off x="1298743" y="3354855"/>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9" name="TextBox 48"/>
            <p:cNvSpPr txBox="1"/>
            <p:nvPr/>
          </p:nvSpPr>
          <p:spPr>
            <a:xfrm>
              <a:off x="1685089" y="3721998"/>
              <a:ext cx="99474" cy="215453"/>
            </a:xfrm>
            <a:prstGeom prst="rect">
              <a:avLst/>
            </a:prstGeom>
            <a:grpFill/>
          </p:spPr>
          <p:txBody>
            <a:bodyPr wrap="none" rtlCol="0">
              <a:spAutoFit/>
            </a:bodyPr>
            <a:lstStyle/>
            <a:p>
              <a:pPr algn="ctr"/>
              <a:endParaRPr lang="zh-CN" altLang="en-US" sz="2000" b="1" dirty="0">
                <a:solidFill>
                  <a:schemeClr val="bg1"/>
                </a:solidFill>
                <a:latin typeface="微软雅黑" pitchFamily="34" charset="-122"/>
                <a:ea typeface="微软雅黑" pitchFamily="34" charset="-122"/>
              </a:endParaRPr>
            </a:p>
          </p:txBody>
        </p:sp>
      </p:grpSp>
      <p:sp>
        <p:nvSpPr>
          <p:cNvPr id="57" name="椭圆 56"/>
          <p:cNvSpPr/>
          <p:nvPr/>
        </p:nvSpPr>
        <p:spPr>
          <a:xfrm>
            <a:off x="1483496" y="1202114"/>
            <a:ext cx="645364" cy="64536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8" name="椭圆 57"/>
          <p:cNvSpPr/>
          <p:nvPr/>
        </p:nvSpPr>
        <p:spPr>
          <a:xfrm>
            <a:off x="3442399" y="1202114"/>
            <a:ext cx="645364" cy="645364"/>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9" name="椭圆 58"/>
          <p:cNvSpPr/>
          <p:nvPr/>
        </p:nvSpPr>
        <p:spPr>
          <a:xfrm>
            <a:off x="5419743" y="1208659"/>
            <a:ext cx="645364" cy="64536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1" name="Freeform 34"/>
          <p:cNvSpPr>
            <a:spLocks noEditPoints="1"/>
          </p:cNvSpPr>
          <p:nvPr/>
        </p:nvSpPr>
        <p:spPr bwMode="auto">
          <a:xfrm>
            <a:off x="1660049" y="1353005"/>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p>
        </p:txBody>
      </p:sp>
      <p:sp>
        <p:nvSpPr>
          <p:cNvPr id="62" name="Freeform 26"/>
          <p:cNvSpPr>
            <a:spLocks noEditPoints="1"/>
          </p:cNvSpPr>
          <p:nvPr/>
        </p:nvSpPr>
        <p:spPr bwMode="auto">
          <a:xfrm>
            <a:off x="3612187" y="1373755"/>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p>
        </p:txBody>
      </p:sp>
      <p:sp>
        <p:nvSpPr>
          <p:cNvPr id="63" name="Freeform 35"/>
          <p:cNvSpPr>
            <a:spLocks noEditPoints="1"/>
          </p:cNvSpPr>
          <p:nvPr/>
        </p:nvSpPr>
        <p:spPr bwMode="auto">
          <a:xfrm>
            <a:off x="7555003" y="1390051"/>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p>
        </p:txBody>
      </p:sp>
      <p:sp>
        <p:nvSpPr>
          <p:cNvPr id="65" name="Freeform 20"/>
          <p:cNvSpPr>
            <a:spLocks noEditPoints="1"/>
          </p:cNvSpPr>
          <p:nvPr/>
        </p:nvSpPr>
        <p:spPr bwMode="auto">
          <a:xfrm>
            <a:off x="5609217" y="1346130"/>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500"/>
          </a:p>
        </p:txBody>
      </p:sp>
      <p:sp>
        <p:nvSpPr>
          <p:cNvPr id="42" name="TextBox 41"/>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部署方面</a:t>
            </a:r>
          </a:p>
        </p:txBody>
      </p:sp>
      <p:sp>
        <p:nvSpPr>
          <p:cNvPr id="2" name="文本框 1">
            <a:extLst>
              <a:ext uri="{FF2B5EF4-FFF2-40B4-BE49-F238E27FC236}">
                <a16:creationId xmlns:a16="http://schemas.microsoft.com/office/drawing/2014/main" id="{E64E4917-4C43-47A4-9941-C2533A5407C5}"/>
              </a:ext>
            </a:extLst>
          </p:cNvPr>
          <p:cNvSpPr txBox="1"/>
          <p:nvPr/>
        </p:nvSpPr>
        <p:spPr>
          <a:xfrm>
            <a:off x="1781025" y="1998369"/>
            <a:ext cx="1083342" cy="461665"/>
          </a:xfrm>
          <a:prstGeom prst="rect">
            <a:avLst/>
          </a:prstGeom>
          <a:noFill/>
        </p:spPr>
        <p:txBody>
          <a:bodyPr wrap="square" rtlCol="0">
            <a:spAutoFit/>
          </a:bodyPr>
          <a:lstStyle/>
          <a:p>
            <a:r>
              <a:rPr lang="en-US" altLang="zh-CN" sz="2400" dirty="0" err="1"/>
              <a:t>nginx</a:t>
            </a:r>
            <a:endParaRPr lang="zh-CN" altLang="en-US" sz="2000" dirty="0"/>
          </a:p>
        </p:txBody>
      </p:sp>
      <p:sp>
        <p:nvSpPr>
          <p:cNvPr id="3" name="矩形 2">
            <a:extLst>
              <a:ext uri="{FF2B5EF4-FFF2-40B4-BE49-F238E27FC236}">
                <a16:creationId xmlns:a16="http://schemas.microsoft.com/office/drawing/2014/main" id="{C3C30624-DB41-4202-A625-9A23F11A711D}"/>
              </a:ext>
            </a:extLst>
          </p:cNvPr>
          <p:cNvSpPr/>
          <p:nvPr/>
        </p:nvSpPr>
        <p:spPr>
          <a:xfrm>
            <a:off x="3625881" y="1999670"/>
            <a:ext cx="1458587" cy="461665"/>
          </a:xfrm>
          <a:prstGeom prst="rect">
            <a:avLst/>
          </a:prstGeom>
        </p:spPr>
        <p:txBody>
          <a:bodyPr wrap="square">
            <a:spAutoFit/>
          </a:bodyPr>
          <a:lstStyle/>
          <a:p>
            <a:r>
              <a:rPr lang="en-US" altLang="zh-CN" sz="2400" dirty="0" err="1"/>
              <a:t>gunicorn</a:t>
            </a:r>
            <a:endParaRPr lang="zh-CN" altLang="en-US" sz="2400" dirty="0"/>
          </a:p>
        </p:txBody>
      </p:sp>
      <p:sp>
        <p:nvSpPr>
          <p:cNvPr id="4" name="矩形 3">
            <a:extLst>
              <a:ext uri="{FF2B5EF4-FFF2-40B4-BE49-F238E27FC236}">
                <a16:creationId xmlns:a16="http://schemas.microsoft.com/office/drawing/2014/main" id="{1CBC18AA-E760-4B08-9CAC-5C5BD44BE08A}"/>
              </a:ext>
            </a:extLst>
          </p:cNvPr>
          <p:cNvSpPr/>
          <p:nvPr/>
        </p:nvSpPr>
        <p:spPr>
          <a:xfrm>
            <a:off x="5848593" y="2019812"/>
            <a:ext cx="1632136" cy="461665"/>
          </a:xfrm>
          <a:prstGeom prst="rect">
            <a:avLst/>
          </a:prstGeom>
        </p:spPr>
        <p:txBody>
          <a:bodyPr wrap="square">
            <a:spAutoFit/>
          </a:bodyPr>
          <a:lstStyle/>
          <a:p>
            <a:r>
              <a:rPr lang="en-US" altLang="zh-CN" sz="2400" dirty="0"/>
              <a:t>supervisor</a:t>
            </a:r>
            <a:endParaRPr lang="zh-CN" altLang="en-US" sz="2400" dirty="0"/>
          </a:p>
        </p:txBody>
      </p:sp>
      <p:sp>
        <p:nvSpPr>
          <p:cNvPr id="5" name="矩形 4">
            <a:extLst>
              <a:ext uri="{FF2B5EF4-FFF2-40B4-BE49-F238E27FC236}">
                <a16:creationId xmlns:a16="http://schemas.microsoft.com/office/drawing/2014/main" id="{E5EF60CB-0AB8-485D-A651-9567FD2A8936}"/>
              </a:ext>
            </a:extLst>
          </p:cNvPr>
          <p:cNvSpPr/>
          <p:nvPr/>
        </p:nvSpPr>
        <p:spPr>
          <a:xfrm>
            <a:off x="1446585" y="3103015"/>
            <a:ext cx="1693484" cy="954107"/>
          </a:xfrm>
          <a:prstGeom prst="rect">
            <a:avLst/>
          </a:prstGeom>
        </p:spPr>
        <p:txBody>
          <a:bodyPr wrap="square">
            <a:spAutoFit/>
          </a:bodyPr>
          <a:lstStyle/>
          <a:p>
            <a:r>
              <a:rPr lang="zh-CN" altLang="en-US" sz="1400" dirty="0"/>
              <a:t>一个高性能的</a:t>
            </a:r>
            <a:r>
              <a:rPr lang="en-US" altLang="zh-CN" sz="1400" dirty="0"/>
              <a:t>web</a:t>
            </a:r>
            <a:r>
              <a:rPr lang="zh-CN" altLang="en-US" sz="1400" dirty="0"/>
              <a:t>服务器。通常用来在前端做反向代理服务器。</a:t>
            </a:r>
          </a:p>
        </p:txBody>
      </p:sp>
    </p:spTree>
    <p:custDataLst>
      <p:tags r:id="rId1"/>
    </p:custDataLst>
    <p:extLst>
      <p:ext uri="{BB962C8B-B14F-4D97-AF65-F5344CB8AC3E}">
        <p14:creationId xmlns:p14="http://schemas.microsoft.com/office/powerpoint/2010/main" val="375912948"/>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95519" y="199830"/>
            <a:ext cx="2287549" cy="400110"/>
          </a:xfrm>
          <a:prstGeom prst="rect">
            <a:avLst/>
          </a:prstGeom>
          <a:noFill/>
        </p:spPr>
        <p:txBody>
          <a:bodyPr wrap="none" rtlCol="0">
            <a:spAutoFit/>
          </a:bodyPr>
          <a:lstStyle/>
          <a:p>
            <a:r>
              <a:rPr lang="en-US" altLang="zh-CN" sz="2000" dirty="0">
                <a:solidFill>
                  <a:schemeClr val="tx1">
                    <a:lumMod val="65000"/>
                    <a:lumOff val="35000"/>
                  </a:schemeClr>
                </a:solidFill>
                <a:latin typeface="+mj-ea"/>
                <a:ea typeface="+mj-ea"/>
              </a:rPr>
              <a:t>Web</a:t>
            </a:r>
            <a:r>
              <a:rPr lang="zh-CN" altLang="en-US" sz="2000" dirty="0">
                <a:solidFill>
                  <a:schemeClr val="tx1">
                    <a:lumMod val="65000"/>
                    <a:lumOff val="35000"/>
                  </a:schemeClr>
                </a:solidFill>
                <a:latin typeface="+mj-ea"/>
                <a:ea typeface="+mj-ea"/>
              </a:rPr>
              <a:t>漏洞扫描方面</a:t>
            </a:r>
          </a:p>
        </p:txBody>
      </p:sp>
      <p:cxnSp>
        <p:nvCxnSpPr>
          <p:cNvPr id="44" name="直接连接符 43"/>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DB020CE9-92D6-4D38-BDED-EF325467F28D}"/>
              </a:ext>
            </a:extLst>
          </p:cNvPr>
          <p:cNvSpPr/>
          <p:nvPr/>
        </p:nvSpPr>
        <p:spPr>
          <a:xfrm>
            <a:off x="3581858" y="1042499"/>
            <a:ext cx="742172" cy="682695"/>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1</a:t>
            </a:r>
            <a:endParaRPr lang="zh-CN" altLang="en-US" sz="3000" dirty="0">
              <a:latin typeface="+mj-ea"/>
              <a:ea typeface="+mj-ea"/>
            </a:endParaRPr>
          </a:p>
        </p:txBody>
      </p:sp>
      <p:grpSp>
        <p:nvGrpSpPr>
          <p:cNvPr id="30" name="组合 29">
            <a:extLst>
              <a:ext uri="{FF2B5EF4-FFF2-40B4-BE49-F238E27FC236}">
                <a16:creationId xmlns:a16="http://schemas.microsoft.com/office/drawing/2014/main" id="{F97E5171-F657-461C-9A83-3E3FE38DA406}"/>
              </a:ext>
            </a:extLst>
          </p:cNvPr>
          <p:cNvGrpSpPr/>
          <p:nvPr/>
        </p:nvGrpSpPr>
        <p:grpSpPr>
          <a:xfrm>
            <a:off x="2671642" y="2003613"/>
            <a:ext cx="819107" cy="777124"/>
            <a:chOff x="-431891" y="164783"/>
            <a:chExt cx="6347139" cy="6021820"/>
          </a:xfrm>
          <a:solidFill>
            <a:schemeClr val="accent5"/>
          </a:solidFill>
          <a:effectLst/>
        </p:grpSpPr>
        <p:sp>
          <p:nvSpPr>
            <p:cNvPr id="33" name="同心圆 73">
              <a:extLst>
                <a:ext uri="{FF2B5EF4-FFF2-40B4-BE49-F238E27FC236}">
                  <a16:creationId xmlns:a16="http://schemas.microsoft.com/office/drawing/2014/main" id="{CE12B98C-7F33-4585-9C56-C90E96C674F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35" name="椭圆 34">
              <a:extLst>
                <a:ext uri="{FF2B5EF4-FFF2-40B4-BE49-F238E27FC236}">
                  <a16:creationId xmlns:a16="http://schemas.microsoft.com/office/drawing/2014/main" id="{ACB34FFC-59B4-41D4-B44A-5CE65823A0DF}"/>
                </a:ext>
              </a:extLst>
            </p:cNvPr>
            <p:cNvSpPr/>
            <p:nvPr/>
          </p:nvSpPr>
          <p:spPr>
            <a:xfrm>
              <a:off x="-431891" y="164783"/>
              <a:ext cx="6347139" cy="60218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rPr>
                <a:t>2</a:t>
              </a:r>
              <a:endParaRPr lang="zh-CN" altLang="en-US" sz="3000" dirty="0">
                <a:latin typeface="+mj-ea"/>
              </a:endParaRPr>
            </a:p>
          </p:txBody>
        </p:sp>
      </p:grpSp>
      <p:sp>
        <p:nvSpPr>
          <p:cNvPr id="38" name="椭圆 37">
            <a:extLst>
              <a:ext uri="{FF2B5EF4-FFF2-40B4-BE49-F238E27FC236}">
                <a16:creationId xmlns:a16="http://schemas.microsoft.com/office/drawing/2014/main" id="{4E8DE809-BE74-4DE2-9EE1-1E8C9408AD14}"/>
              </a:ext>
            </a:extLst>
          </p:cNvPr>
          <p:cNvSpPr/>
          <p:nvPr/>
        </p:nvSpPr>
        <p:spPr>
          <a:xfrm>
            <a:off x="3581858" y="3042353"/>
            <a:ext cx="787639" cy="740789"/>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rPr>
              <a:t>3</a:t>
            </a:r>
            <a:endParaRPr lang="zh-CN" altLang="en-US" sz="3000" dirty="0">
              <a:latin typeface="+mj-ea"/>
            </a:endParaRPr>
          </a:p>
        </p:txBody>
      </p:sp>
      <p:sp>
        <p:nvSpPr>
          <p:cNvPr id="40" name="椭圆 39">
            <a:extLst>
              <a:ext uri="{FF2B5EF4-FFF2-40B4-BE49-F238E27FC236}">
                <a16:creationId xmlns:a16="http://schemas.microsoft.com/office/drawing/2014/main" id="{E33EA3B1-F47D-4642-BA1A-4E75F6ABA232}"/>
              </a:ext>
            </a:extLst>
          </p:cNvPr>
          <p:cNvSpPr/>
          <p:nvPr/>
        </p:nvSpPr>
        <p:spPr>
          <a:xfrm>
            <a:off x="2683068" y="4048065"/>
            <a:ext cx="745932" cy="6852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t>4</a:t>
            </a:r>
            <a:endParaRPr lang="en-US" altLang="zh-CN" sz="3000" dirty="0">
              <a:latin typeface="+mj-ea"/>
            </a:endParaRPr>
          </a:p>
        </p:txBody>
      </p:sp>
      <p:sp>
        <p:nvSpPr>
          <p:cNvPr id="6" name="文本框 5">
            <a:extLst>
              <a:ext uri="{FF2B5EF4-FFF2-40B4-BE49-F238E27FC236}">
                <a16:creationId xmlns:a16="http://schemas.microsoft.com/office/drawing/2014/main" id="{72537DE6-9C23-4145-A09B-3A270F38B1BE}"/>
              </a:ext>
            </a:extLst>
          </p:cNvPr>
          <p:cNvSpPr txBox="1"/>
          <p:nvPr/>
        </p:nvSpPr>
        <p:spPr>
          <a:xfrm>
            <a:off x="860613" y="2110085"/>
            <a:ext cx="1811030" cy="523220"/>
          </a:xfrm>
          <a:prstGeom prst="rect">
            <a:avLst/>
          </a:prstGeom>
          <a:noFill/>
        </p:spPr>
        <p:txBody>
          <a:bodyPr wrap="square" rtlCol="0">
            <a:spAutoFit/>
          </a:bodyPr>
          <a:lstStyle/>
          <a:p>
            <a:r>
              <a:rPr lang="en-US" altLang="zh-CN" sz="2800" b="1" dirty="0"/>
              <a:t>sqlinject</a:t>
            </a:r>
            <a:endParaRPr lang="zh-CN" altLang="en-US" sz="2800" b="1" dirty="0"/>
          </a:p>
        </p:txBody>
      </p:sp>
      <p:sp>
        <p:nvSpPr>
          <p:cNvPr id="47" name="文本框 46">
            <a:extLst>
              <a:ext uri="{FF2B5EF4-FFF2-40B4-BE49-F238E27FC236}">
                <a16:creationId xmlns:a16="http://schemas.microsoft.com/office/drawing/2014/main" id="{A1ED8156-5D34-4222-BAF1-38771E3B6091}"/>
              </a:ext>
            </a:extLst>
          </p:cNvPr>
          <p:cNvSpPr txBox="1"/>
          <p:nvPr/>
        </p:nvSpPr>
        <p:spPr>
          <a:xfrm>
            <a:off x="4430007" y="1122236"/>
            <a:ext cx="2225489" cy="523220"/>
          </a:xfrm>
          <a:prstGeom prst="rect">
            <a:avLst/>
          </a:prstGeom>
          <a:noFill/>
        </p:spPr>
        <p:txBody>
          <a:bodyPr wrap="square" rtlCol="0">
            <a:spAutoFit/>
          </a:bodyPr>
          <a:lstStyle/>
          <a:p>
            <a:r>
              <a:rPr lang="en-US" altLang="zh-CN" sz="2800" b="1" dirty="0"/>
              <a:t>bruteforce</a:t>
            </a:r>
            <a:endParaRPr lang="zh-CN" altLang="en-US" sz="2800" b="1" dirty="0"/>
          </a:p>
        </p:txBody>
      </p:sp>
      <p:sp>
        <p:nvSpPr>
          <p:cNvPr id="48" name="文本框 47">
            <a:extLst>
              <a:ext uri="{FF2B5EF4-FFF2-40B4-BE49-F238E27FC236}">
                <a16:creationId xmlns:a16="http://schemas.microsoft.com/office/drawing/2014/main" id="{4BFE474D-F049-4E45-82D2-62E67ACD75FE}"/>
              </a:ext>
            </a:extLst>
          </p:cNvPr>
          <p:cNvSpPr txBox="1"/>
          <p:nvPr/>
        </p:nvSpPr>
        <p:spPr>
          <a:xfrm>
            <a:off x="4430008" y="3151138"/>
            <a:ext cx="2225489" cy="523220"/>
          </a:xfrm>
          <a:prstGeom prst="rect">
            <a:avLst/>
          </a:prstGeom>
          <a:noFill/>
        </p:spPr>
        <p:txBody>
          <a:bodyPr wrap="square" rtlCol="0">
            <a:spAutoFit/>
          </a:bodyPr>
          <a:lstStyle/>
          <a:p>
            <a:r>
              <a:rPr lang="en-US" altLang="zh-CN" sz="2800" b="1" dirty="0"/>
              <a:t>upload</a:t>
            </a:r>
            <a:endParaRPr lang="zh-CN" altLang="en-US" sz="2800" b="1" dirty="0"/>
          </a:p>
        </p:txBody>
      </p:sp>
      <p:sp>
        <p:nvSpPr>
          <p:cNvPr id="50" name="文本框 49">
            <a:extLst>
              <a:ext uri="{FF2B5EF4-FFF2-40B4-BE49-F238E27FC236}">
                <a16:creationId xmlns:a16="http://schemas.microsoft.com/office/drawing/2014/main" id="{280984EF-3996-4FE7-BA45-A719488B7D50}"/>
              </a:ext>
            </a:extLst>
          </p:cNvPr>
          <p:cNvSpPr txBox="1"/>
          <p:nvPr/>
        </p:nvSpPr>
        <p:spPr>
          <a:xfrm>
            <a:off x="1591390" y="4048066"/>
            <a:ext cx="1080252" cy="584775"/>
          </a:xfrm>
          <a:prstGeom prst="rect">
            <a:avLst/>
          </a:prstGeom>
          <a:noFill/>
        </p:spPr>
        <p:txBody>
          <a:bodyPr wrap="square" rtlCol="0">
            <a:spAutoFit/>
          </a:bodyPr>
          <a:lstStyle/>
          <a:p>
            <a:r>
              <a:rPr lang="en-US" altLang="zh-CN" sz="3200" b="1" dirty="0" err="1"/>
              <a:t>xss</a:t>
            </a:r>
            <a:endParaRPr lang="zh-CN" altLang="en-US" sz="3200" b="1" dirty="0"/>
          </a:p>
        </p:txBody>
      </p:sp>
    </p:spTree>
    <p:custDataLst>
      <p:tags r:id="rId1"/>
    </p:custDataLst>
    <p:extLst>
      <p:ext uri="{BB962C8B-B14F-4D97-AF65-F5344CB8AC3E}">
        <p14:creationId xmlns:p14="http://schemas.microsoft.com/office/powerpoint/2010/main" val="262151085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977464" cy="400110"/>
          </a:xfrm>
          <a:prstGeom prst="rect">
            <a:avLst/>
          </a:prstGeom>
          <a:noFill/>
        </p:spPr>
        <p:txBody>
          <a:bodyPr wrap="none" rtlCol="0">
            <a:spAutoFit/>
          </a:bodyPr>
          <a:lstStyle/>
          <a:p>
            <a:r>
              <a:rPr lang="en-US" altLang="zh-CN" sz="2000" dirty="0">
                <a:solidFill>
                  <a:schemeClr val="tx1">
                    <a:lumMod val="65000"/>
                    <a:lumOff val="35000"/>
                  </a:schemeClr>
                </a:solidFill>
                <a:latin typeface="+mj-ea"/>
                <a:ea typeface="+mj-ea"/>
              </a:rPr>
              <a:t>bruteforce</a:t>
            </a:r>
            <a:r>
              <a:rPr lang="zh-CN" altLang="en-US" sz="2000" dirty="0">
                <a:solidFill>
                  <a:schemeClr val="tx1">
                    <a:lumMod val="65000"/>
                    <a:lumOff val="35000"/>
                  </a:schemeClr>
                </a:solidFill>
                <a:latin typeface="+mj-ea"/>
                <a:ea typeface="+mj-ea"/>
              </a:rPr>
              <a:t>方面</a:t>
            </a:r>
          </a:p>
        </p:txBody>
      </p:sp>
      <p:pic>
        <p:nvPicPr>
          <p:cNvPr id="5" name="图片 4">
            <a:extLst>
              <a:ext uri="{FF2B5EF4-FFF2-40B4-BE49-F238E27FC236}">
                <a16:creationId xmlns:a16="http://schemas.microsoft.com/office/drawing/2014/main" id="{48C10035-2C48-44BA-80A0-1B474C343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23" y="2453238"/>
            <a:ext cx="6334125" cy="2643157"/>
          </a:xfrm>
          <a:prstGeom prst="rect">
            <a:avLst/>
          </a:prstGeom>
        </p:spPr>
      </p:pic>
      <p:pic>
        <p:nvPicPr>
          <p:cNvPr id="8" name="图片 7">
            <a:extLst>
              <a:ext uri="{FF2B5EF4-FFF2-40B4-BE49-F238E27FC236}">
                <a16:creationId xmlns:a16="http://schemas.microsoft.com/office/drawing/2014/main" id="{10548AC1-250B-47AE-B25B-2F32242F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23" y="672063"/>
            <a:ext cx="6334125" cy="1781175"/>
          </a:xfrm>
          <a:prstGeom prst="rect">
            <a:avLst/>
          </a:prstGeom>
        </p:spPr>
      </p:pic>
    </p:spTree>
    <p:custDataLst>
      <p:tags r:id="rId1"/>
    </p:custDataLst>
    <p:extLst>
      <p:ext uri="{BB962C8B-B14F-4D97-AF65-F5344CB8AC3E}">
        <p14:creationId xmlns:p14="http://schemas.microsoft.com/office/powerpoint/2010/main" val="1871659254"/>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977464" cy="400110"/>
          </a:xfrm>
          <a:prstGeom prst="rect">
            <a:avLst/>
          </a:prstGeom>
          <a:noFill/>
        </p:spPr>
        <p:txBody>
          <a:bodyPr wrap="none" rtlCol="0">
            <a:spAutoFit/>
          </a:bodyPr>
          <a:lstStyle/>
          <a:p>
            <a:r>
              <a:rPr lang="en-US" altLang="zh-CN" sz="2000" dirty="0">
                <a:solidFill>
                  <a:schemeClr val="tx1">
                    <a:lumMod val="65000"/>
                    <a:lumOff val="35000"/>
                  </a:schemeClr>
                </a:solidFill>
                <a:latin typeface="+mj-ea"/>
                <a:ea typeface="+mj-ea"/>
              </a:rPr>
              <a:t>bruteforce</a:t>
            </a:r>
            <a:r>
              <a:rPr lang="zh-CN" altLang="en-US" sz="2000" dirty="0">
                <a:solidFill>
                  <a:schemeClr val="tx1">
                    <a:lumMod val="65000"/>
                    <a:lumOff val="35000"/>
                  </a:schemeClr>
                </a:solidFill>
                <a:latin typeface="+mj-ea"/>
                <a:ea typeface="+mj-ea"/>
              </a:rPr>
              <a:t>方面</a:t>
            </a:r>
          </a:p>
        </p:txBody>
      </p:sp>
      <p:sp>
        <p:nvSpPr>
          <p:cNvPr id="4" name="文本框 3">
            <a:extLst>
              <a:ext uri="{FF2B5EF4-FFF2-40B4-BE49-F238E27FC236}">
                <a16:creationId xmlns:a16="http://schemas.microsoft.com/office/drawing/2014/main" id="{24570CCC-EE9E-4655-B631-73498326858B}"/>
              </a:ext>
            </a:extLst>
          </p:cNvPr>
          <p:cNvSpPr txBox="1"/>
          <p:nvPr/>
        </p:nvSpPr>
        <p:spPr>
          <a:xfrm>
            <a:off x="161365" y="763668"/>
            <a:ext cx="8982635" cy="4154984"/>
          </a:xfrm>
          <a:prstGeom prst="rect">
            <a:avLst/>
          </a:prstGeom>
          <a:noFill/>
        </p:spPr>
        <p:txBody>
          <a:bodyPr wrap="square" rtlCol="0">
            <a:spAutoFit/>
          </a:bodyPr>
          <a:lstStyle/>
          <a:p>
            <a:r>
              <a:rPr lang="en-US" altLang="zh-CN" sz="1200" dirty="0">
                <a:latin typeface="+mn-ea"/>
              </a:rPr>
              <a:t>http://192.168.80.130/dvwa/vulnerabilities/brute/</a:t>
            </a:r>
          </a:p>
          <a:p>
            <a:endParaRPr lang="en-US" altLang="zh-CN" sz="1200" dirty="0">
              <a:latin typeface="+mn-ea"/>
            </a:endParaRPr>
          </a:p>
          <a:p>
            <a:r>
              <a:rPr lang="en-US" altLang="zh-CN" sz="1200" dirty="0">
                <a:latin typeface="+mn-ea"/>
              </a:rPr>
              <a:t>1</a:t>
            </a:r>
            <a:r>
              <a:rPr lang="zh-CN" altLang="en-US" sz="1200" dirty="0">
                <a:latin typeface="+mn-ea"/>
              </a:rPr>
              <a:t>）</a:t>
            </a:r>
            <a:r>
              <a:rPr lang="en-US" altLang="zh-CN" sz="1200" dirty="0">
                <a:latin typeface="+mn-ea"/>
              </a:rPr>
              <a:t>mechanize</a:t>
            </a:r>
          </a:p>
          <a:p>
            <a:r>
              <a:rPr lang="en-US" altLang="zh-CN" sz="1200" dirty="0">
                <a:latin typeface="+mn-ea"/>
              </a:rPr>
              <a:t>2</a:t>
            </a:r>
            <a:r>
              <a:rPr lang="zh-CN" altLang="en-US" sz="1200" dirty="0">
                <a:latin typeface="+mn-ea"/>
              </a:rPr>
              <a:t>）</a:t>
            </a:r>
            <a:r>
              <a:rPr lang="en-US" altLang="zh-CN" sz="1200" dirty="0">
                <a:latin typeface="+mn-ea"/>
              </a:rPr>
              <a:t>submit </a:t>
            </a:r>
            <a:r>
              <a:rPr lang="zh-CN" altLang="en-US" sz="1200" dirty="0">
                <a:latin typeface="+mn-ea"/>
              </a:rPr>
              <a:t>表格</a:t>
            </a:r>
          </a:p>
          <a:p>
            <a:r>
              <a:rPr lang="en-US" altLang="zh-CN" sz="1200" dirty="0">
                <a:latin typeface="+mn-ea"/>
              </a:rPr>
              <a:t>3</a:t>
            </a:r>
            <a:r>
              <a:rPr lang="zh-CN" altLang="en-US" sz="1200" dirty="0">
                <a:latin typeface="+mn-ea"/>
              </a:rPr>
              <a:t>）某个语法</a:t>
            </a:r>
            <a:r>
              <a:rPr lang="en-US" altLang="zh-CN" sz="1200" dirty="0">
                <a:latin typeface="+mn-ea"/>
              </a:rPr>
              <a:t>&lt;post http://192.168.80.130/dvwa/login.php application/x-www-form-</a:t>
            </a:r>
            <a:r>
              <a:rPr lang="en-US" altLang="zh-CN" sz="1200" dirty="0" err="1">
                <a:latin typeface="+mn-ea"/>
              </a:rPr>
              <a:t>urlencoded</a:t>
            </a:r>
            <a:r>
              <a:rPr lang="en-US" altLang="zh-CN" sz="1200" dirty="0">
                <a:latin typeface="+mn-ea"/>
              </a:rPr>
              <a:t>\n  &lt;</a:t>
            </a:r>
            <a:r>
              <a:rPr lang="en-US" altLang="zh-CN" sz="1200" dirty="0" err="1">
                <a:latin typeface="+mn-ea"/>
              </a:rPr>
              <a:t>TextControl</a:t>
            </a:r>
            <a:r>
              <a:rPr lang="en-US" altLang="zh-CN" sz="1200" dirty="0">
                <a:latin typeface="+mn-ea"/>
              </a:rPr>
              <a:t>(username=)&gt;\n  &lt;</a:t>
            </a:r>
            <a:r>
              <a:rPr lang="en-US" altLang="zh-CN" sz="1200" dirty="0" err="1">
                <a:latin typeface="+mn-ea"/>
              </a:rPr>
              <a:t>PasswordControl</a:t>
            </a:r>
            <a:r>
              <a:rPr lang="en-US" altLang="zh-CN" sz="1200" dirty="0">
                <a:latin typeface="+mn-ea"/>
              </a:rPr>
              <a:t>(password=)&gt;\n  &lt;</a:t>
            </a:r>
            <a:r>
              <a:rPr lang="en-US" altLang="zh-CN" sz="1200" dirty="0" err="1">
                <a:latin typeface="+mn-ea"/>
              </a:rPr>
              <a:t>SubmitControl</a:t>
            </a:r>
            <a:r>
              <a:rPr lang="en-US" altLang="zh-CN" sz="1200" dirty="0">
                <a:latin typeface="+mn-ea"/>
              </a:rPr>
              <a:t>(Login=Login) (</a:t>
            </a:r>
            <a:r>
              <a:rPr lang="en-US" altLang="zh-CN" sz="1200" dirty="0" err="1">
                <a:latin typeface="+mn-ea"/>
              </a:rPr>
              <a:t>readonly</a:t>
            </a:r>
            <a:r>
              <a:rPr lang="en-US" altLang="zh-CN" sz="1200" dirty="0">
                <a:latin typeface="+mn-ea"/>
              </a:rPr>
              <a:t>)&gt;&gt;'</a:t>
            </a:r>
          </a:p>
          <a:p>
            <a:r>
              <a:rPr lang="en-US" altLang="zh-CN" sz="1200" dirty="0">
                <a:latin typeface="+mn-ea"/>
              </a:rPr>
              <a:t>4</a:t>
            </a:r>
            <a:r>
              <a:rPr lang="zh-CN" altLang="en-US" sz="1200" dirty="0">
                <a:latin typeface="+mn-ea"/>
              </a:rPr>
              <a:t>） 出现了</a:t>
            </a:r>
            <a:r>
              <a:rPr lang="en-US" altLang="zh-CN" sz="1200" dirty="0">
                <a:latin typeface="+mn-ea"/>
              </a:rPr>
              <a:t>bug</a:t>
            </a:r>
          </a:p>
          <a:p>
            <a:r>
              <a:rPr lang="en-US" altLang="zh-CN" sz="1200" dirty="0">
                <a:latin typeface="+mn-ea"/>
              </a:rPr>
              <a:t>5</a:t>
            </a:r>
            <a:r>
              <a:rPr lang="zh-CN" altLang="en-US" sz="1200" dirty="0">
                <a:latin typeface="+mn-ea"/>
              </a:rPr>
              <a:t>）</a:t>
            </a:r>
            <a:endParaRPr lang="en-US" altLang="zh-CN" sz="1200" dirty="0">
              <a:latin typeface="+mn-ea"/>
            </a:endParaRPr>
          </a:p>
          <a:p>
            <a:r>
              <a:rPr lang="en-US" altLang="zh-CN" sz="1200" dirty="0">
                <a:latin typeface="+mn-ea"/>
              </a:rPr>
              <a:t>1</a:t>
            </a:r>
            <a:r>
              <a:rPr lang="zh-CN" altLang="en-US" sz="1200" dirty="0">
                <a:latin typeface="+mn-ea"/>
              </a:rPr>
              <a:t>）</a:t>
            </a:r>
            <a:r>
              <a:rPr lang="en-US" altLang="zh-CN" sz="1200" dirty="0" err="1">
                <a:latin typeface="+mn-ea"/>
              </a:rPr>
              <a:t>csrf</a:t>
            </a:r>
            <a:r>
              <a:rPr lang="zh-CN" altLang="en-US" sz="1200" dirty="0">
                <a:latin typeface="+mn-ea"/>
              </a:rPr>
              <a:t>防止方法</a:t>
            </a:r>
          </a:p>
          <a:p>
            <a:r>
              <a:rPr lang="en-US" altLang="zh-CN" sz="1200" dirty="0">
                <a:latin typeface="+mn-ea"/>
              </a:rPr>
              <a:t>CSRF token</a:t>
            </a:r>
          </a:p>
          <a:p>
            <a:r>
              <a:rPr lang="zh-CN" altLang="en-US" sz="1200" dirty="0">
                <a:latin typeface="+mn-ea"/>
              </a:rPr>
              <a:t>所以，我们要保护的对象是那些可以直接产生数据改变的服务，而对于读取数据的服务，则不需要进行 </a:t>
            </a:r>
            <a:r>
              <a:rPr lang="en-US" altLang="zh-CN" sz="1200" dirty="0">
                <a:latin typeface="+mn-ea"/>
              </a:rPr>
              <a:t>CSRF </a:t>
            </a:r>
            <a:r>
              <a:rPr lang="zh-CN" altLang="en-US" sz="1200" dirty="0">
                <a:latin typeface="+mn-ea"/>
              </a:rPr>
              <a:t>的保护。</a:t>
            </a:r>
          </a:p>
          <a:p>
            <a:r>
              <a:rPr lang="zh-CN" altLang="en-US" sz="1200" dirty="0">
                <a:latin typeface="+mn-ea"/>
              </a:rPr>
              <a:t>比如银行系统中转账的请求会直接改变账户的金额，会遭到 </a:t>
            </a:r>
            <a:r>
              <a:rPr lang="en-US" altLang="zh-CN" sz="1200" dirty="0">
                <a:latin typeface="+mn-ea"/>
              </a:rPr>
              <a:t>CSRF </a:t>
            </a:r>
            <a:r>
              <a:rPr lang="zh-CN" altLang="en-US" sz="1200" dirty="0">
                <a:latin typeface="+mn-ea"/>
              </a:rPr>
              <a:t>攻击，需要保护。</a:t>
            </a:r>
          </a:p>
          <a:p>
            <a:r>
              <a:rPr lang="zh-CN" altLang="en-US" sz="1200" dirty="0">
                <a:latin typeface="+mn-ea"/>
              </a:rPr>
              <a:t>而查询余额是对金额的读取操作，不会改变数据，</a:t>
            </a:r>
            <a:r>
              <a:rPr lang="en-US" altLang="zh-CN" sz="1200" dirty="0">
                <a:latin typeface="+mn-ea"/>
              </a:rPr>
              <a:t>CSRF </a:t>
            </a:r>
            <a:r>
              <a:rPr lang="zh-CN" altLang="en-US" sz="1200" dirty="0">
                <a:latin typeface="+mn-ea"/>
              </a:rPr>
              <a:t>攻击无法解析服务器返回的结果，无需保护。</a:t>
            </a:r>
          </a:p>
          <a:p>
            <a:endParaRPr lang="zh-CN" altLang="en-US" sz="1200" dirty="0">
              <a:latin typeface="+mn-ea"/>
            </a:endParaRPr>
          </a:p>
          <a:p>
            <a:r>
              <a:rPr lang="en-US" altLang="zh-CN" sz="1200" dirty="0">
                <a:latin typeface="+mn-ea"/>
              </a:rPr>
              <a:t>referrer</a:t>
            </a:r>
          </a:p>
          <a:p>
            <a:r>
              <a:rPr lang="en-US" altLang="zh-CN" sz="1200" dirty="0">
                <a:latin typeface="+mn-ea"/>
              </a:rPr>
              <a:t>2</a:t>
            </a:r>
            <a:r>
              <a:rPr lang="zh-CN" altLang="en-US" sz="1200" dirty="0">
                <a:latin typeface="+mn-ea"/>
              </a:rPr>
              <a:t>）</a:t>
            </a:r>
            <a:r>
              <a:rPr lang="en-US" altLang="zh-CN" sz="1200" dirty="0">
                <a:latin typeface="+mn-ea"/>
              </a:rPr>
              <a:t>clickjacking</a:t>
            </a:r>
          </a:p>
          <a:p>
            <a:r>
              <a:rPr lang="zh-CN" altLang="en-US" sz="1200" dirty="0">
                <a:latin typeface="+mn-ea"/>
              </a:rPr>
              <a:t>该技术取决于在</a:t>
            </a:r>
            <a:r>
              <a:rPr lang="en-US" altLang="zh-CN" sz="1200" dirty="0">
                <a:latin typeface="+mn-ea"/>
              </a:rPr>
              <a:t>iframe</a:t>
            </a:r>
            <a:r>
              <a:rPr lang="zh-CN" altLang="en-US" sz="1200" dirty="0">
                <a:latin typeface="+mn-ea"/>
              </a:rPr>
              <a:t>中包含按钮或隐藏链接的不可见，可操作的网页（或多个页面）的合并。</a:t>
            </a:r>
          </a:p>
          <a:p>
            <a:r>
              <a:rPr lang="en-US" altLang="zh-CN" sz="1200" dirty="0">
                <a:latin typeface="+mn-ea"/>
              </a:rPr>
              <a:t>iframe</a:t>
            </a:r>
            <a:r>
              <a:rPr lang="zh-CN" altLang="en-US" sz="1200" dirty="0">
                <a:latin typeface="+mn-ea"/>
              </a:rPr>
              <a:t>覆盖在用户预期的诱饵网页内容之上。</a:t>
            </a:r>
          </a:p>
          <a:p>
            <a:endParaRPr lang="zh-CN" altLang="en-US" sz="1200" dirty="0">
              <a:latin typeface="+mn-ea"/>
            </a:endParaRPr>
          </a:p>
          <a:p>
            <a:r>
              <a:rPr lang="en-US" altLang="zh-CN" sz="1200" dirty="0">
                <a:latin typeface="+mn-ea"/>
              </a:rPr>
              <a:t>3</a:t>
            </a:r>
            <a:r>
              <a:rPr lang="zh-CN" altLang="en-US" sz="1200" dirty="0">
                <a:latin typeface="+mn-ea"/>
              </a:rPr>
              <a:t>）</a:t>
            </a:r>
            <a:r>
              <a:rPr lang="en-US" altLang="zh-CN" sz="1200" dirty="0">
                <a:latin typeface="+mn-ea"/>
              </a:rPr>
              <a:t>Cloudflare</a:t>
            </a:r>
            <a:r>
              <a:rPr lang="zh-CN" altLang="en-US" sz="1200" dirty="0">
                <a:latin typeface="+mn-ea"/>
              </a:rPr>
              <a:t>是一间总部位于旧金山的美国跨国</a:t>
            </a:r>
            <a:r>
              <a:rPr lang="en-US" altLang="zh-CN" sz="1200" dirty="0">
                <a:latin typeface="+mn-ea"/>
              </a:rPr>
              <a:t>IT</a:t>
            </a:r>
            <a:r>
              <a:rPr lang="zh-CN" altLang="en-US" sz="1200" dirty="0">
                <a:latin typeface="+mn-ea"/>
              </a:rPr>
              <a:t>企业，</a:t>
            </a:r>
          </a:p>
          <a:p>
            <a:r>
              <a:rPr lang="zh-CN" altLang="en-US" sz="1200" dirty="0">
                <a:latin typeface="+mn-ea"/>
              </a:rPr>
              <a:t>以向客户提供基于反向代理的内容分发网络及分布式域名解析服务为主要业务。</a:t>
            </a:r>
          </a:p>
          <a:p>
            <a:r>
              <a:rPr lang="en-US" altLang="zh-CN" sz="1200" dirty="0">
                <a:latin typeface="+mn-ea"/>
              </a:rPr>
              <a:t>Cloudflare</a:t>
            </a:r>
            <a:r>
              <a:rPr lang="zh-CN" altLang="en-US" sz="1200" dirty="0">
                <a:latin typeface="+mn-ea"/>
              </a:rPr>
              <a:t>可以帮助受保护站点抵御包拒绝服务攻击等网络攻击，确保该网站长期在线</a:t>
            </a:r>
            <a:r>
              <a:rPr lang="zh-CN" altLang="en-US" sz="1100" dirty="0">
                <a:latin typeface="+mn-ea"/>
              </a:rPr>
              <a:t>。</a:t>
            </a:r>
          </a:p>
        </p:txBody>
      </p:sp>
    </p:spTree>
    <p:custDataLst>
      <p:tags r:id="rId1"/>
    </p:custDataLst>
    <p:extLst>
      <p:ext uri="{BB962C8B-B14F-4D97-AF65-F5344CB8AC3E}">
        <p14:creationId xmlns:p14="http://schemas.microsoft.com/office/powerpoint/2010/main" val="402321493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2399183" cy="400110"/>
          </a:xfrm>
          <a:prstGeom prst="rect">
            <a:avLst/>
          </a:prstGeom>
          <a:noFill/>
        </p:spPr>
        <p:txBody>
          <a:bodyPr wrap="none" rtlCol="0">
            <a:spAutoFit/>
          </a:bodyPr>
          <a:lstStyle/>
          <a:p>
            <a:r>
              <a:rPr lang="en-US" altLang="zh-CN" sz="2000" dirty="0" err="1">
                <a:solidFill>
                  <a:schemeClr val="tx1">
                    <a:lumMod val="65000"/>
                    <a:lumOff val="35000"/>
                  </a:schemeClr>
                </a:solidFill>
                <a:latin typeface="+mj-ea"/>
                <a:ea typeface="+mj-ea"/>
              </a:rPr>
              <a:t>Sqlinject</a:t>
            </a:r>
            <a:r>
              <a:rPr lang="en-US" altLang="zh-CN" sz="2000" dirty="0">
                <a:solidFill>
                  <a:schemeClr val="tx1">
                    <a:lumMod val="65000"/>
                    <a:lumOff val="35000"/>
                  </a:schemeClr>
                </a:solidFill>
                <a:latin typeface="+mj-ea"/>
                <a:ea typeface="+mj-ea"/>
              </a:rPr>
              <a:t>-bool</a:t>
            </a:r>
            <a:r>
              <a:rPr lang="zh-CN" altLang="en-US" sz="2000" dirty="0">
                <a:solidFill>
                  <a:schemeClr val="tx1">
                    <a:lumMod val="65000"/>
                    <a:lumOff val="35000"/>
                  </a:schemeClr>
                </a:solidFill>
                <a:latin typeface="+mj-ea"/>
                <a:ea typeface="+mj-ea"/>
              </a:rPr>
              <a:t>方面</a:t>
            </a:r>
          </a:p>
        </p:txBody>
      </p:sp>
      <p:pic>
        <p:nvPicPr>
          <p:cNvPr id="3" name="图片 2">
            <a:extLst>
              <a:ext uri="{FF2B5EF4-FFF2-40B4-BE49-F238E27FC236}">
                <a16:creationId xmlns:a16="http://schemas.microsoft.com/office/drawing/2014/main" id="{0CB467A7-FA80-4D54-B33F-AE9715DD41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58" y="2404242"/>
            <a:ext cx="4872712" cy="2664256"/>
          </a:xfrm>
          <a:prstGeom prst="rect">
            <a:avLst/>
          </a:prstGeom>
        </p:spPr>
      </p:pic>
      <p:pic>
        <p:nvPicPr>
          <p:cNvPr id="6" name="图片 5">
            <a:extLst>
              <a:ext uri="{FF2B5EF4-FFF2-40B4-BE49-F238E27FC236}">
                <a16:creationId xmlns:a16="http://schemas.microsoft.com/office/drawing/2014/main" id="{1C05B929-620F-490F-85EB-BA60871510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8" r="9251"/>
          <a:stretch/>
        </p:blipFill>
        <p:spPr>
          <a:xfrm>
            <a:off x="4051739" y="624957"/>
            <a:ext cx="4970604" cy="3454069"/>
          </a:xfrm>
          <a:prstGeom prst="rect">
            <a:avLst/>
          </a:prstGeom>
        </p:spPr>
      </p:pic>
    </p:spTree>
    <p:custDataLst>
      <p:tags r:id="rId1"/>
    </p:custDataLst>
    <p:extLst>
      <p:ext uri="{BB962C8B-B14F-4D97-AF65-F5344CB8AC3E}">
        <p14:creationId xmlns:p14="http://schemas.microsoft.com/office/powerpoint/2010/main" val="423739073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3108864" cy="400110"/>
          </a:xfrm>
          <a:prstGeom prst="rect">
            <a:avLst/>
          </a:prstGeom>
          <a:noFill/>
        </p:spPr>
        <p:txBody>
          <a:bodyPr wrap="none" rtlCol="0">
            <a:spAutoFit/>
          </a:bodyPr>
          <a:lstStyle/>
          <a:p>
            <a:r>
              <a:rPr lang="en-US" altLang="zh-CN" sz="2000" dirty="0" err="1">
                <a:solidFill>
                  <a:schemeClr val="tx1">
                    <a:lumMod val="65000"/>
                    <a:lumOff val="35000"/>
                  </a:schemeClr>
                </a:solidFill>
                <a:latin typeface="+mj-ea"/>
                <a:ea typeface="+mj-ea"/>
              </a:rPr>
              <a:t>Sqlinject</a:t>
            </a:r>
            <a:r>
              <a:rPr lang="en-US" altLang="zh-CN" sz="2000" dirty="0">
                <a:solidFill>
                  <a:schemeClr val="tx1">
                    <a:lumMod val="65000"/>
                    <a:lumOff val="35000"/>
                  </a:schemeClr>
                </a:solidFill>
                <a:latin typeface="+mj-ea"/>
                <a:ea typeface="+mj-ea"/>
              </a:rPr>
              <a:t>-bool-error</a:t>
            </a:r>
            <a:r>
              <a:rPr lang="zh-CN" altLang="en-US" sz="2000" dirty="0">
                <a:solidFill>
                  <a:schemeClr val="tx1">
                    <a:lumMod val="65000"/>
                    <a:lumOff val="35000"/>
                  </a:schemeClr>
                </a:solidFill>
                <a:latin typeface="+mj-ea"/>
                <a:ea typeface="+mj-ea"/>
              </a:rPr>
              <a:t>方面</a:t>
            </a:r>
          </a:p>
        </p:txBody>
      </p:sp>
      <p:pic>
        <p:nvPicPr>
          <p:cNvPr id="4" name="图片 3">
            <a:extLst>
              <a:ext uri="{FF2B5EF4-FFF2-40B4-BE49-F238E27FC236}">
                <a16:creationId xmlns:a16="http://schemas.microsoft.com/office/drawing/2014/main" id="{D3F50E0F-8663-4FFF-ADD8-BE1E86001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215" y="699844"/>
            <a:ext cx="6014377" cy="2851339"/>
          </a:xfrm>
          <a:prstGeom prst="rect">
            <a:avLst/>
          </a:prstGeom>
        </p:spPr>
      </p:pic>
      <p:pic>
        <p:nvPicPr>
          <p:cNvPr id="7" name="图片 6">
            <a:extLst>
              <a:ext uri="{FF2B5EF4-FFF2-40B4-BE49-F238E27FC236}">
                <a16:creationId xmlns:a16="http://schemas.microsoft.com/office/drawing/2014/main" id="{A37A02EA-252E-4329-82F5-010296FCBC68}"/>
              </a:ext>
            </a:extLst>
          </p:cNvPr>
          <p:cNvPicPr>
            <a:picLocks noChangeAspect="1"/>
          </p:cNvPicPr>
          <p:nvPr/>
        </p:nvPicPr>
        <p:blipFill rotWithShape="1">
          <a:blip r:embed="rId5">
            <a:extLst>
              <a:ext uri="{28A0092B-C50C-407E-A947-70E740481C1C}">
                <a14:useLocalDpi xmlns:a14="http://schemas.microsoft.com/office/drawing/2010/main" val="0"/>
              </a:ext>
            </a:extLst>
          </a:blip>
          <a:srcRect b="53711"/>
          <a:stretch/>
        </p:blipFill>
        <p:spPr>
          <a:xfrm>
            <a:off x="949220" y="3626069"/>
            <a:ext cx="6882366" cy="1421859"/>
          </a:xfrm>
          <a:prstGeom prst="rect">
            <a:avLst/>
          </a:prstGeom>
        </p:spPr>
      </p:pic>
    </p:spTree>
    <p:custDataLst>
      <p:tags r:id="rId1"/>
    </p:custDataLst>
    <p:extLst>
      <p:ext uri="{BB962C8B-B14F-4D97-AF65-F5344CB8AC3E}">
        <p14:creationId xmlns:p14="http://schemas.microsoft.com/office/powerpoint/2010/main" val="2075927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593706" cy="400110"/>
          </a:xfrm>
          <a:prstGeom prst="rect">
            <a:avLst/>
          </a:prstGeom>
          <a:noFill/>
        </p:spPr>
        <p:txBody>
          <a:bodyPr wrap="none" rtlCol="0">
            <a:spAutoFit/>
          </a:bodyPr>
          <a:lstStyle/>
          <a:p>
            <a:r>
              <a:rPr lang="en-US" altLang="zh-CN" sz="2000" dirty="0" err="1">
                <a:solidFill>
                  <a:schemeClr val="tx1">
                    <a:lumMod val="65000"/>
                    <a:lumOff val="35000"/>
                  </a:schemeClr>
                </a:solidFill>
                <a:latin typeface="+mj-ea"/>
                <a:ea typeface="+mj-ea"/>
              </a:rPr>
              <a:t>sqlmap</a:t>
            </a:r>
            <a:r>
              <a:rPr lang="zh-CN" altLang="en-US" sz="2000" dirty="0">
                <a:solidFill>
                  <a:schemeClr val="tx1">
                    <a:lumMod val="65000"/>
                    <a:lumOff val="35000"/>
                  </a:schemeClr>
                </a:solidFill>
                <a:latin typeface="+mj-ea"/>
                <a:ea typeface="+mj-ea"/>
              </a:rPr>
              <a:t>方面</a:t>
            </a:r>
          </a:p>
        </p:txBody>
      </p:sp>
      <p:pic>
        <p:nvPicPr>
          <p:cNvPr id="3" name="图片 2">
            <a:extLst>
              <a:ext uri="{FF2B5EF4-FFF2-40B4-BE49-F238E27FC236}">
                <a16:creationId xmlns:a16="http://schemas.microsoft.com/office/drawing/2014/main" id="{6999EF32-ED71-44F3-82E1-DCCF78702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63" y="965106"/>
            <a:ext cx="7258050" cy="3495675"/>
          </a:xfrm>
          <a:prstGeom prst="rect">
            <a:avLst/>
          </a:prstGeom>
        </p:spPr>
      </p:pic>
    </p:spTree>
    <p:custDataLst>
      <p:tags r:id="rId1"/>
    </p:custDataLst>
    <p:extLst>
      <p:ext uri="{BB962C8B-B14F-4D97-AF65-F5344CB8AC3E}">
        <p14:creationId xmlns:p14="http://schemas.microsoft.com/office/powerpoint/2010/main" val="252254626"/>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云顿</a:t>
            </a:r>
          </a:p>
        </p:txBody>
      </p:sp>
      <p:pic>
        <p:nvPicPr>
          <p:cNvPr id="3" name="图片 2">
            <a:extLst>
              <a:ext uri="{FF2B5EF4-FFF2-40B4-BE49-F238E27FC236}">
                <a16:creationId xmlns:a16="http://schemas.microsoft.com/office/drawing/2014/main" id="{D7981178-441E-467C-B03B-B3A517D66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63" y="746311"/>
            <a:ext cx="7799826" cy="4289612"/>
          </a:xfrm>
          <a:prstGeom prst="rect">
            <a:avLst/>
          </a:prstGeom>
        </p:spPr>
      </p:pic>
    </p:spTree>
    <p:custDataLst>
      <p:tags r:id="rId1"/>
    </p:custDataLst>
    <p:extLst>
      <p:ext uri="{BB962C8B-B14F-4D97-AF65-F5344CB8AC3E}">
        <p14:creationId xmlns:p14="http://schemas.microsoft.com/office/powerpoint/2010/main" val="1433811432"/>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734770" cy="400110"/>
          </a:xfrm>
          <a:prstGeom prst="rect">
            <a:avLst/>
          </a:prstGeom>
          <a:noFill/>
        </p:spPr>
        <p:txBody>
          <a:bodyPr wrap="none" rtlCol="0">
            <a:spAutoFit/>
          </a:bodyPr>
          <a:lstStyle/>
          <a:p>
            <a:r>
              <a:rPr lang="en-US" altLang="zh-CN" sz="2000" dirty="0" err="1">
                <a:solidFill>
                  <a:schemeClr val="tx1">
                    <a:lumMod val="65000"/>
                    <a:lumOff val="35000"/>
                  </a:schemeClr>
                </a:solidFill>
                <a:latin typeface="+mj-ea"/>
                <a:ea typeface="+mj-ea"/>
              </a:rPr>
              <a:t>sqlinfect</a:t>
            </a:r>
            <a:r>
              <a:rPr lang="zh-CN" altLang="en-US" sz="2000" dirty="0">
                <a:solidFill>
                  <a:schemeClr val="tx1">
                    <a:lumMod val="65000"/>
                    <a:lumOff val="35000"/>
                  </a:schemeClr>
                </a:solidFill>
                <a:latin typeface="+mj-ea"/>
                <a:ea typeface="+mj-ea"/>
              </a:rPr>
              <a:t>方面</a:t>
            </a:r>
          </a:p>
        </p:txBody>
      </p:sp>
      <p:sp>
        <p:nvSpPr>
          <p:cNvPr id="4" name="文本框 3">
            <a:extLst>
              <a:ext uri="{FF2B5EF4-FFF2-40B4-BE49-F238E27FC236}">
                <a16:creationId xmlns:a16="http://schemas.microsoft.com/office/drawing/2014/main" id="{24570CCC-EE9E-4655-B631-73498326858B}"/>
              </a:ext>
            </a:extLst>
          </p:cNvPr>
          <p:cNvSpPr txBox="1"/>
          <p:nvPr/>
        </p:nvSpPr>
        <p:spPr>
          <a:xfrm>
            <a:off x="588153" y="836257"/>
            <a:ext cx="7983353" cy="3970318"/>
          </a:xfrm>
          <a:prstGeom prst="rect">
            <a:avLst/>
          </a:prstGeom>
          <a:noFill/>
        </p:spPr>
        <p:txBody>
          <a:bodyPr wrap="square" rtlCol="0">
            <a:spAutoFit/>
          </a:bodyPr>
          <a:lstStyle/>
          <a:p>
            <a:r>
              <a:rPr lang="en-US" altLang="zh-CN" sz="1200" dirty="0">
                <a:latin typeface="+mn-ea"/>
              </a:rPr>
              <a:t>google url:asp id</a:t>
            </a:r>
          </a:p>
          <a:p>
            <a:endParaRPr lang="en-US" altLang="zh-CN" sz="1200" dirty="0">
              <a:latin typeface="+mn-ea"/>
            </a:endParaRPr>
          </a:p>
          <a:p>
            <a:r>
              <a:rPr lang="en-US" altLang="zh-CN" sz="1200" dirty="0">
                <a:latin typeface="+mn-ea"/>
              </a:rPr>
              <a:t>http://www.dokocom.com/about.asp?id=40</a:t>
            </a:r>
          </a:p>
          <a:p>
            <a:r>
              <a:rPr lang="en-US" altLang="zh-CN" sz="1200" dirty="0">
                <a:latin typeface="+mn-ea"/>
              </a:rPr>
              <a:t>http://cicen.org/show-list.php?id=18%20and%201=1</a:t>
            </a:r>
          </a:p>
          <a:p>
            <a:endParaRPr lang="en-US" altLang="zh-CN" sz="1200" dirty="0">
              <a:latin typeface="+mn-ea"/>
            </a:endParaRPr>
          </a:p>
          <a:p>
            <a:r>
              <a:rPr lang="zh-CN" altLang="en-US" sz="1200" dirty="0">
                <a:latin typeface="+mn-ea"/>
              </a:rPr>
              <a:t>注入方式</a:t>
            </a:r>
          </a:p>
          <a:p>
            <a:r>
              <a:rPr lang="zh-CN" altLang="en-US" sz="1200" dirty="0">
                <a:latin typeface="+mn-ea"/>
              </a:rPr>
              <a:t>按</a:t>
            </a:r>
            <a:r>
              <a:rPr lang="en-US" altLang="zh-CN" sz="1200" dirty="0">
                <a:latin typeface="+mn-ea"/>
              </a:rPr>
              <a:t>HTTP</a:t>
            </a:r>
            <a:r>
              <a:rPr lang="zh-CN" altLang="en-US" sz="1200" dirty="0">
                <a:latin typeface="+mn-ea"/>
              </a:rPr>
              <a:t>提交方式分，</a:t>
            </a:r>
            <a:r>
              <a:rPr lang="en-US" altLang="zh-CN" sz="1200" dirty="0">
                <a:latin typeface="+mn-ea"/>
              </a:rPr>
              <a:t>GET</a:t>
            </a:r>
            <a:r>
              <a:rPr lang="zh-CN" altLang="en-US" sz="1200" dirty="0">
                <a:latin typeface="+mn-ea"/>
              </a:rPr>
              <a:t>注入，</a:t>
            </a:r>
            <a:r>
              <a:rPr lang="en-US" altLang="zh-CN" sz="1200" dirty="0">
                <a:latin typeface="+mn-ea"/>
              </a:rPr>
              <a:t>POST</a:t>
            </a:r>
            <a:r>
              <a:rPr lang="zh-CN" altLang="en-US" sz="1200" dirty="0">
                <a:latin typeface="+mn-ea"/>
              </a:rPr>
              <a:t>注入，</a:t>
            </a:r>
            <a:r>
              <a:rPr lang="en-US" altLang="zh-CN" sz="1200" dirty="0">
                <a:latin typeface="+mn-ea"/>
              </a:rPr>
              <a:t>Cookie</a:t>
            </a:r>
            <a:r>
              <a:rPr lang="zh-CN" altLang="en-US" sz="1200" dirty="0">
                <a:latin typeface="+mn-ea"/>
              </a:rPr>
              <a:t>注入，按注入方式分，报错注入，盲注，布尔盲注，时间盲注，</a:t>
            </a:r>
            <a:r>
              <a:rPr lang="en-US" altLang="zh-CN" sz="1200" dirty="0">
                <a:latin typeface="+mn-ea"/>
              </a:rPr>
              <a:t>union</a:t>
            </a:r>
            <a:r>
              <a:rPr lang="zh-CN" altLang="en-US" sz="1200" dirty="0">
                <a:latin typeface="+mn-ea"/>
              </a:rPr>
              <a:t>注入</a:t>
            </a:r>
          </a:p>
          <a:p>
            <a:endParaRPr lang="zh-CN" altLang="en-US" sz="1200" dirty="0">
              <a:latin typeface="+mn-ea"/>
            </a:endParaRPr>
          </a:p>
          <a:p>
            <a:r>
              <a:rPr lang="zh-CN" altLang="en-US" sz="1200" dirty="0">
                <a:latin typeface="+mn-ea"/>
              </a:rPr>
              <a:t>布尔型：页面只返回</a:t>
            </a:r>
            <a:r>
              <a:rPr lang="en-US" altLang="zh-CN" sz="1200" dirty="0">
                <a:latin typeface="+mn-ea"/>
              </a:rPr>
              <a:t>True</a:t>
            </a:r>
            <a:r>
              <a:rPr lang="zh-CN" altLang="en-US" sz="1200" dirty="0">
                <a:latin typeface="+mn-ea"/>
              </a:rPr>
              <a:t>和</a:t>
            </a:r>
            <a:r>
              <a:rPr lang="en-US" altLang="zh-CN" sz="1200" dirty="0">
                <a:latin typeface="+mn-ea"/>
              </a:rPr>
              <a:t>False</a:t>
            </a:r>
            <a:r>
              <a:rPr lang="zh-CN" altLang="en-US" sz="1200" dirty="0">
                <a:latin typeface="+mn-ea"/>
              </a:rPr>
              <a:t>两种类型页面。利用页面返回不同，逐个猜解数据</a:t>
            </a:r>
          </a:p>
          <a:p>
            <a:r>
              <a:rPr lang="zh-CN" altLang="en-US" sz="1200" dirty="0">
                <a:latin typeface="+mn-ea"/>
              </a:rPr>
              <a:t>当前数据库</a:t>
            </a:r>
            <a:r>
              <a:rPr lang="en-US" altLang="zh-CN" sz="1200" dirty="0">
                <a:latin typeface="+mn-ea"/>
              </a:rPr>
              <a:t>database</a:t>
            </a:r>
            <a:r>
              <a:rPr lang="zh-CN" altLang="en-US" sz="1200" dirty="0">
                <a:latin typeface="+mn-ea"/>
              </a:rPr>
              <a:t>（）的长度大于</a:t>
            </a:r>
            <a:r>
              <a:rPr lang="en-US" altLang="zh-CN" sz="1200" dirty="0">
                <a:latin typeface="+mn-ea"/>
              </a:rPr>
              <a:t>10</a:t>
            </a:r>
            <a:r>
              <a:rPr lang="zh-CN" altLang="en-US" sz="1200" dirty="0">
                <a:latin typeface="+mn-ea"/>
              </a:rPr>
              <a:t>，返回</a:t>
            </a:r>
            <a:r>
              <a:rPr lang="en-US" altLang="zh-CN" sz="1200" dirty="0">
                <a:latin typeface="+mn-ea"/>
              </a:rPr>
              <a:t>true</a:t>
            </a:r>
            <a:r>
              <a:rPr lang="zh-CN" altLang="en-US" sz="1200" dirty="0">
                <a:latin typeface="+mn-ea"/>
              </a:rPr>
              <a:t>页面，否则</a:t>
            </a:r>
            <a:r>
              <a:rPr lang="en-US" altLang="zh-CN" sz="1200" dirty="0">
                <a:latin typeface="+mn-ea"/>
              </a:rPr>
              <a:t>FALSE</a:t>
            </a:r>
            <a:r>
              <a:rPr lang="zh-CN" altLang="en-US" sz="1200" dirty="0">
                <a:latin typeface="+mn-ea"/>
              </a:rPr>
              <a:t>页面</a:t>
            </a:r>
          </a:p>
          <a:p>
            <a:r>
              <a:rPr lang="zh-CN" altLang="en-US" sz="1200" dirty="0">
                <a:latin typeface="+mn-ea"/>
              </a:rPr>
              <a:t>构造</a:t>
            </a:r>
            <a:r>
              <a:rPr lang="en-US" altLang="zh-CN" sz="1200" dirty="0">
                <a:latin typeface="+mn-ea"/>
              </a:rPr>
              <a:t>payload</a:t>
            </a:r>
            <a:r>
              <a:rPr lang="zh-CN" altLang="en-US" sz="1200" dirty="0">
                <a:latin typeface="+mn-ea"/>
              </a:rPr>
              <a:t>让信息通过错误提示回显出来，一种类型（其它的暂时不怎么了解）是先报字段数，再利用后台数据库报错机制回显（跟一般的报错区别是，一般的报错注入是爆出字段数后，在此基础通过正确的查询语句，使结果回显到页面；后者是在爆出字段数的基础上使用能触发</a:t>
            </a:r>
            <a:r>
              <a:rPr lang="en-US" altLang="zh-CN" sz="1200" dirty="0">
                <a:latin typeface="+mn-ea"/>
              </a:rPr>
              <a:t>SQL</a:t>
            </a:r>
            <a:r>
              <a:rPr lang="zh-CN" altLang="en-US" sz="1200" dirty="0">
                <a:latin typeface="+mn-ea"/>
              </a:rPr>
              <a:t>报错机制的注入语句）</a:t>
            </a:r>
          </a:p>
          <a:p>
            <a:endParaRPr lang="zh-CN" altLang="en-US" sz="1200" dirty="0">
              <a:latin typeface="+mn-ea"/>
            </a:endParaRPr>
          </a:p>
          <a:p>
            <a:r>
              <a:rPr lang="en-US" altLang="zh-CN" sz="1200" dirty="0">
                <a:latin typeface="+mn-ea"/>
              </a:rPr>
              <a:t>ORM</a:t>
            </a:r>
            <a:r>
              <a:rPr lang="zh-CN" altLang="en-US" sz="1200" dirty="0">
                <a:latin typeface="+mn-ea"/>
              </a:rPr>
              <a:t>，接口封装在 </a:t>
            </a:r>
            <a:r>
              <a:rPr lang="en-US" altLang="zh-CN" sz="1200" dirty="0">
                <a:latin typeface="+mn-ea"/>
              </a:rPr>
              <a:t>ORM </a:t>
            </a:r>
            <a:r>
              <a:rPr lang="zh-CN" altLang="en-US" sz="1200" dirty="0">
                <a:latin typeface="+mn-ea"/>
              </a:rPr>
              <a:t>机制内部，不对外暴露，理论上防止了 </a:t>
            </a:r>
            <a:r>
              <a:rPr lang="en-US" altLang="zh-CN" sz="1200" dirty="0">
                <a:latin typeface="+mn-ea"/>
              </a:rPr>
              <a:t>SQL </a:t>
            </a:r>
            <a:r>
              <a:rPr lang="zh-CN" altLang="en-US" sz="1200" dirty="0">
                <a:latin typeface="+mn-ea"/>
              </a:rPr>
              <a:t>注入。</a:t>
            </a:r>
          </a:p>
          <a:p>
            <a:r>
              <a:rPr lang="zh-CN" altLang="en-US" sz="1200" dirty="0">
                <a:latin typeface="+mn-ea"/>
              </a:rPr>
              <a:t>但是，外界访问你的网站不可能直接使用你的对象接口，也就是说你还要提供一个从 </a:t>
            </a:r>
            <a:r>
              <a:rPr lang="en-US" altLang="zh-CN" sz="1200" dirty="0">
                <a:latin typeface="+mn-ea"/>
              </a:rPr>
              <a:t>on-wire protocol </a:t>
            </a:r>
            <a:r>
              <a:rPr lang="zh-CN" altLang="en-US" sz="1200" dirty="0">
                <a:latin typeface="+mn-ea"/>
              </a:rPr>
              <a:t>到你的对象接口的转换。</a:t>
            </a:r>
          </a:p>
          <a:p>
            <a:r>
              <a:rPr lang="zh-CN" altLang="en-US" sz="1200" dirty="0">
                <a:latin typeface="+mn-ea"/>
              </a:rPr>
              <a:t>这个转换的 </a:t>
            </a:r>
            <a:r>
              <a:rPr lang="en-US" altLang="zh-CN" sz="1200" dirty="0">
                <a:latin typeface="+mn-ea"/>
              </a:rPr>
              <a:t>decode/encode</a:t>
            </a:r>
            <a:r>
              <a:rPr lang="zh-CN" altLang="en-US" sz="1200" dirty="0">
                <a:latin typeface="+mn-ea"/>
              </a:rPr>
              <a:t>（或者叫做 </a:t>
            </a:r>
            <a:r>
              <a:rPr lang="en-US" altLang="zh-CN" sz="1200" dirty="0">
                <a:latin typeface="+mn-ea"/>
              </a:rPr>
              <a:t>serialize/</a:t>
            </a:r>
            <a:r>
              <a:rPr lang="en-US" altLang="zh-CN" sz="1200" dirty="0" err="1">
                <a:latin typeface="+mn-ea"/>
              </a:rPr>
              <a:t>deserilize</a:t>
            </a:r>
            <a:r>
              <a:rPr lang="en-US" altLang="zh-CN" sz="1200" dirty="0">
                <a:latin typeface="+mn-ea"/>
              </a:rPr>
              <a:t> </a:t>
            </a:r>
            <a:r>
              <a:rPr lang="zh-CN" altLang="en-US" sz="1200" dirty="0">
                <a:latin typeface="+mn-ea"/>
              </a:rPr>
              <a:t>或者 </a:t>
            </a:r>
            <a:r>
              <a:rPr lang="en-US" altLang="zh-CN" sz="1200" dirty="0">
                <a:latin typeface="+mn-ea"/>
              </a:rPr>
              <a:t>parsing</a:t>
            </a:r>
            <a:r>
              <a:rPr lang="zh-CN" altLang="en-US" sz="1200" dirty="0">
                <a:latin typeface="+mn-ea"/>
              </a:rPr>
              <a:t>）也同样存在被 </a:t>
            </a:r>
            <a:r>
              <a:rPr lang="en-US" altLang="zh-CN" sz="1200" dirty="0" err="1">
                <a:latin typeface="+mn-ea"/>
              </a:rPr>
              <a:t>malformat</a:t>
            </a:r>
            <a:r>
              <a:rPr lang="en-US" altLang="zh-CN" sz="1200" dirty="0">
                <a:latin typeface="+mn-ea"/>
              </a:rPr>
              <a:t> </a:t>
            </a:r>
            <a:r>
              <a:rPr lang="zh-CN" altLang="en-US" sz="1200" dirty="0">
                <a:latin typeface="+mn-ea"/>
              </a:rPr>
              <a:t>数据攻击的问题。</a:t>
            </a:r>
          </a:p>
          <a:p>
            <a:r>
              <a:rPr lang="zh-CN" altLang="en-US" sz="1200" dirty="0">
                <a:latin typeface="+mn-ea"/>
              </a:rPr>
              <a:t>你只不过把一个叫做「</a:t>
            </a:r>
            <a:r>
              <a:rPr lang="en-US" altLang="zh-CN" sz="1200" dirty="0">
                <a:latin typeface="+mn-ea"/>
              </a:rPr>
              <a:t>SQL </a:t>
            </a:r>
            <a:r>
              <a:rPr lang="zh-CN" altLang="en-US" sz="1200" dirty="0">
                <a:latin typeface="+mn-ea"/>
              </a:rPr>
              <a:t>注入」的特定攻击变成了你自定义接口格式的攻击而已。</a:t>
            </a:r>
            <a:endParaRPr lang="zh-CN" altLang="en-US" sz="1100" dirty="0">
              <a:latin typeface="+mn-ea"/>
            </a:endParaRPr>
          </a:p>
        </p:txBody>
      </p:sp>
      <p:sp>
        <p:nvSpPr>
          <p:cNvPr id="5" name="Rounded Rectangle 14">
            <a:extLst>
              <a:ext uri="{FF2B5EF4-FFF2-40B4-BE49-F238E27FC236}">
                <a16:creationId xmlns:a16="http://schemas.microsoft.com/office/drawing/2014/main" id="{9987E5E1-3EA9-4A00-B815-640838CAA8FA}"/>
              </a:ext>
            </a:extLst>
          </p:cNvPr>
          <p:cNvSpPr>
            <a:spLocks noChangeAspect="1"/>
          </p:cNvSpPr>
          <p:nvPr/>
        </p:nvSpPr>
        <p:spPr>
          <a:xfrm>
            <a:off x="367666" y="850929"/>
            <a:ext cx="268193" cy="268193"/>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lnSpc>
                <a:spcPct val="120000"/>
              </a:lnSpc>
              <a:spcBef>
                <a:spcPts val="0"/>
              </a:spcBef>
              <a:spcAft>
                <a:spcPts val="0"/>
              </a:spcAft>
              <a:defRPr/>
            </a:pPr>
            <a:r>
              <a:rPr lang="en-US"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ounded Rectangle 23">
            <a:extLst>
              <a:ext uri="{FF2B5EF4-FFF2-40B4-BE49-F238E27FC236}">
                <a16:creationId xmlns:a16="http://schemas.microsoft.com/office/drawing/2014/main" id="{C928E850-7D78-44B9-8B5A-BAAD976590F5}"/>
              </a:ext>
            </a:extLst>
          </p:cNvPr>
          <p:cNvSpPr>
            <a:spLocks noChangeAspect="1"/>
          </p:cNvSpPr>
          <p:nvPr/>
        </p:nvSpPr>
        <p:spPr>
          <a:xfrm>
            <a:off x="367668" y="1241234"/>
            <a:ext cx="268193" cy="268193"/>
          </a:xfrm>
          <a:prstGeom prst="roundRect">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lnSpc>
                <a:spcPct val="120000"/>
              </a:lnSpc>
              <a:spcBef>
                <a:spcPts val="0"/>
              </a:spcBef>
              <a:spcAft>
                <a:spcPts val="0"/>
              </a:spcAft>
              <a:defRPr/>
            </a:pPr>
            <a:r>
              <a:rPr lang="en-US"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10">
            <a:extLst>
              <a:ext uri="{FF2B5EF4-FFF2-40B4-BE49-F238E27FC236}">
                <a16:creationId xmlns:a16="http://schemas.microsoft.com/office/drawing/2014/main" id="{B47DC08B-7582-43BA-BC24-503F427312CB}"/>
              </a:ext>
            </a:extLst>
          </p:cNvPr>
          <p:cNvSpPr>
            <a:spLocks noChangeAspect="1"/>
          </p:cNvSpPr>
          <p:nvPr/>
        </p:nvSpPr>
        <p:spPr>
          <a:xfrm>
            <a:off x="367666" y="1740207"/>
            <a:ext cx="268193" cy="268194"/>
          </a:xfrm>
          <a:prstGeom prst="roundRect">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lnSpc>
                <a:spcPct val="120000"/>
              </a:lnSpc>
              <a:spcBef>
                <a:spcPts val="0"/>
              </a:spcBef>
              <a:spcAft>
                <a:spcPts val="0"/>
              </a:spcAft>
              <a:defRPr/>
            </a:pPr>
            <a:r>
              <a:rPr lang="en-US"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14">
            <a:extLst>
              <a:ext uri="{FF2B5EF4-FFF2-40B4-BE49-F238E27FC236}">
                <a16:creationId xmlns:a16="http://schemas.microsoft.com/office/drawing/2014/main" id="{1A743E02-D64B-4FB0-A7FF-C7DE02D8250E}"/>
              </a:ext>
            </a:extLst>
          </p:cNvPr>
          <p:cNvSpPr>
            <a:spLocks noChangeAspect="1"/>
          </p:cNvSpPr>
          <p:nvPr/>
        </p:nvSpPr>
        <p:spPr>
          <a:xfrm>
            <a:off x="367666" y="3634073"/>
            <a:ext cx="268193" cy="268193"/>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lnSpc>
                <a:spcPct val="120000"/>
              </a:lnSpc>
              <a:spcBef>
                <a:spcPts val="0"/>
              </a:spcBef>
              <a:spcAft>
                <a:spcPts val="0"/>
              </a:spcAft>
              <a:defRPr/>
            </a:pPr>
            <a:r>
              <a:rPr lang="en-US"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23">
            <a:extLst>
              <a:ext uri="{FF2B5EF4-FFF2-40B4-BE49-F238E27FC236}">
                <a16:creationId xmlns:a16="http://schemas.microsoft.com/office/drawing/2014/main" id="{1C243135-05D8-400C-A6B2-2E9C5EA1E988}"/>
              </a:ext>
            </a:extLst>
          </p:cNvPr>
          <p:cNvSpPr>
            <a:spLocks noChangeAspect="1"/>
          </p:cNvSpPr>
          <p:nvPr/>
        </p:nvSpPr>
        <p:spPr>
          <a:xfrm>
            <a:off x="367666" y="2495389"/>
            <a:ext cx="268193" cy="268193"/>
          </a:xfrm>
          <a:prstGeom prst="roundRect">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lnSpc>
                <a:spcPct val="120000"/>
              </a:lnSpc>
              <a:spcBef>
                <a:spcPts val="0"/>
              </a:spcBef>
              <a:spcAft>
                <a:spcPts val="0"/>
              </a:spcAft>
              <a:defRPr/>
            </a:pPr>
            <a:r>
              <a:rPr lang="en-US"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3110654229"/>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553182" cy="400110"/>
          </a:xfrm>
          <a:prstGeom prst="rect">
            <a:avLst/>
          </a:prstGeom>
          <a:noFill/>
        </p:spPr>
        <p:txBody>
          <a:bodyPr wrap="none" rtlCol="0">
            <a:spAutoFit/>
          </a:bodyPr>
          <a:lstStyle/>
          <a:p>
            <a:r>
              <a:rPr lang="en-US" altLang="zh-CN" sz="2000" dirty="0">
                <a:solidFill>
                  <a:schemeClr val="tx1">
                    <a:lumMod val="65000"/>
                    <a:lumOff val="35000"/>
                  </a:schemeClr>
                </a:solidFill>
                <a:latin typeface="+mj-ea"/>
                <a:ea typeface="+mj-ea"/>
              </a:rPr>
              <a:t>upload</a:t>
            </a:r>
            <a:r>
              <a:rPr lang="zh-CN" altLang="en-US" sz="2000" dirty="0">
                <a:solidFill>
                  <a:schemeClr val="tx1">
                    <a:lumMod val="65000"/>
                    <a:lumOff val="35000"/>
                  </a:schemeClr>
                </a:solidFill>
                <a:latin typeface="+mj-ea"/>
                <a:ea typeface="+mj-ea"/>
              </a:rPr>
              <a:t>方面</a:t>
            </a:r>
          </a:p>
        </p:txBody>
      </p:sp>
      <p:pic>
        <p:nvPicPr>
          <p:cNvPr id="3" name="图片 2">
            <a:extLst>
              <a:ext uri="{FF2B5EF4-FFF2-40B4-BE49-F238E27FC236}">
                <a16:creationId xmlns:a16="http://schemas.microsoft.com/office/drawing/2014/main" id="{B2018C90-FADB-4EFB-A66E-C662267FA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6" y="679194"/>
            <a:ext cx="3686667" cy="4239458"/>
          </a:xfrm>
          <a:prstGeom prst="rect">
            <a:avLst/>
          </a:prstGeom>
        </p:spPr>
      </p:pic>
      <p:sp>
        <p:nvSpPr>
          <p:cNvPr id="5" name="Freeform 5">
            <a:extLst>
              <a:ext uri="{FF2B5EF4-FFF2-40B4-BE49-F238E27FC236}">
                <a16:creationId xmlns:a16="http://schemas.microsoft.com/office/drawing/2014/main" id="{7D58D8F4-01E4-4BBD-AF54-7C2843FE33B4}"/>
              </a:ext>
            </a:extLst>
          </p:cNvPr>
          <p:cNvSpPr/>
          <p:nvPr/>
        </p:nvSpPr>
        <p:spPr bwMode="auto">
          <a:xfrm>
            <a:off x="4437623" y="739234"/>
            <a:ext cx="4288591" cy="4155960"/>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all" spc="0" normalizeH="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6" name="Rectangle 6">
            <a:extLst>
              <a:ext uri="{FF2B5EF4-FFF2-40B4-BE49-F238E27FC236}">
                <a16:creationId xmlns:a16="http://schemas.microsoft.com/office/drawing/2014/main" id="{0614B2FC-6616-4613-BFB9-9789C825081C}"/>
              </a:ext>
            </a:extLst>
          </p:cNvPr>
          <p:cNvSpPr>
            <a:spLocks noChangeArrowheads="1"/>
          </p:cNvSpPr>
          <p:nvPr/>
        </p:nvSpPr>
        <p:spPr bwMode="auto">
          <a:xfrm>
            <a:off x="4603724" y="940245"/>
            <a:ext cx="3941186" cy="3753938"/>
          </a:xfrm>
          <a:prstGeom prst="rect">
            <a:avLst/>
          </a:pr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all" spc="0" normalizeH="0" noProof="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7" name="文本框 6">
            <a:extLst>
              <a:ext uri="{FF2B5EF4-FFF2-40B4-BE49-F238E27FC236}">
                <a16:creationId xmlns:a16="http://schemas.microsoft.com/office/drawing/2014/main" id="{C074E088-2D64-4C75-8409-398F583B41AA}"/>
              </a:ext>
            </a:extLst>
          </p:cNvPr>
          <p:cNvSpPr txBox="1"/>
          <p:nvPr/>
        </p:nvSpPr>
        <p:spPr>
          <a:xfrm>
            <a:off x="4554987" y="1202434"/>
            <a:ext cx="4038659" cy="3170099"/>
          </a:xfrm>
          <a:prstGeom prst="rect">
            <a:avLst/>
          </a:prstGeom>
          <a:noFill/>
        </p:spPr>
        <p:txBody>
          <a:bodyPr wrap="square" rtlCol="0">
            <a:spAutoFit/>
          </a:bodyPr>
          <a:lstStyle/>
          <a:p>
            <a:r>
              <a:rPr lang="en-US" altLang="zh-CN" sz="900" dirty="0">
                <a:latin typeface="+mn-ea"/>
              </a:rPr>
              <a:t>1. -u http://192.168.80.130/dvwa/vulnerabilities/upload/# --not-regex "not" --cookies PHPSESSID=bnsg1o4ad23h0s1k5ovma933p6</a:t>
            </a:r>
          </a:p>
          <a:p>
            <a:endParaRPr lang="en-US" altLang="zh-CN" sz="900" dirty="0">
              <a:latin typeface="+mn-ea"/>
            </a:endParaRPr>
          </a:p>
          <a:p>
            <a:r>
              <a:rPr lang="en-US" altLang="zh-CN" sz="900" dirty="0">
                <a:latin typeface="+mn-ea"/>
              </a:rPr>
              <a:t>-u http://192.168.80.130/dvwa/vulnerabilities/upload/# --not-regex "not" --cookies PHPSESSID=bnsg1o4ad23h0s1k5ovma933p6 -l </a:t>
            </a:r>
            <a:r>
              <a:rPr lang="en-US" altLang="zh-CN" sz="900" dirty="0" err="1">
                <a:latin typeface="+mn-ea"/>
              </a:rPr>
              <a:t>jpg,png,bmp</a:t>
            </a:r>
            <a:r>
              <a:rPr lang="en-US" altLang="zh-CN" sz="900" dirty="0">
                <a:latin typeface="+mn-ea"/>
              </a:rPr>
              <a:t> -v -T 10</a:t>
            </a:r>
          </a:p>
          <a:p>
            <a:endParaRPr lang="en-US" altLang="zh-CN" sz="900" dirty="0">
              <a:latin typeface="+mn-ea"/>
            </a:endParaRPr>
          </a:p>
          <a:p>
            <a:r>
              <a:rPr lang="en-US" altLang="zh-CN" sz="900" dirty="0">
                <a:latin typeface="+mn-ea"/>
              </a:rPr>
              <a:t>-u http://192.168.80.130/dvwa/vulnerabilities/upload/# --not-regex "not" --cookies PHPSESSID=bnsg1o4ad23h0s1k5ovma933p6 -l </a:t>
            </a:r>
            <a:r>
              <a:rPr lang="en-US" altLang="zh-CN" sz="900" dirty="0" err="1">
                <a:latin typeface="+mn-ea"/>
              </a:rPr>
              <a:t>jpg,png,bmp</a:t>
            </a:r>
            <a:r>
              <a:rPr lang="en-US" altLang="zh-CN" sz="900" dirty="0">
                <a:latin typeface="+mn-ea"/>
              </a:rPr>
              <a:t> -v -T 10</a:t>
            </a:r>
          </a:p>
          <a:p>
            <a:endParaRPr lang="en-US" altLang="zh-CN" sz="1200" dirty="0">
              <a:latin typeface="+mn-ea"/>
            </a:endParaRPr>
          </a:p>
          <a:p>
            <a:endParaRPr lang="en-US" altLang="zh-CN" sz="1200" dirty="0">
              <a:latin typeface="+mn-ea"/>
            </a:endParaRPr>
          </a:p>
          <a:p>
            <a:r>
              <a:rPr lang="zh-CN" altLang="en-US" sz="1400" dirty="0">
                <a:ln w="0"/>
                <a:solidFill>
                  <a:schemeClr val="accent1">
                    <a:lumMod val="75000"/>
                  </a:schemeClr>
                </a:solidFill>
                <a:effectLst>
                  <a:outerShdw blurRad="38100" dist="25400" dir="5400000" algn="ctr" rotWithShape="0">
                    <a:srgbClr val="6E747A">
                      <a:alpha val="43000"/>
                    </a:srgbClr>
                  </a:outerShdw>
                </a:effectLst>
                <a:latin typeface="+mn-ea"/>
              </a:rPr>
              <a:t>主要逻辑：</a:t>
            </a:r>
            <a:endParaRPr lang="en-US" altLang="zh-CN" sz="1400" dirty="0">
              <a:ln w="0"/>
              <a:solidFill>
                <a:schemeClr val="accent1">
                  <a:lumMod val="75000"/>
                </a:schemeClr>
              </a:solidFill>
              <a:effectLst>
                <a:outerShdw blurRad="38100" dist="25400" dir="5400000" algn="ctr" rotWithShape="0">
                  <a:srgbClr val="6E747A">
                    <a:alpha val="43000"/>
                  </a:srgbClr>
                </a:outerShdw>
              </a:effectLst>
              <a:latin typeface="+mn-ea"/>
            </a:endParaRPr>
          </a:p>
          <a:p>
            <a:r>
              <a:rPr lang="en-US" altLang="zh-CN" sz="1200" dirty="0">
                <a:latin typeface="+mn-ea"/>
              </a:rPr>
              <a:t>     </a:t>
            </a:r>
            <a:r>
              <a:rPr lang="zh-CN" altLang="en-US" sz="1200" dirty="0">
                <a:latin typeface="+mn-ea"/>
              </a:rPr>
              <a:t>扩展</a:t>
            </a:r>
            <a:r>
              <a:rPr lang="en-US" altLang="zh-CN" sz="1200" dirty="0">
                <a:latin typeface="+mn-ea"/>
              </a:rPr>
              <a:t>/ mime</a:t>
            </a:r>
          </a:p>
          <a:p>
            <a:r>
              <a:rPr lang="en-US" altLang="zh-CN" sz="1200" dirty="0">
                <a:latin typeface="+mn-ea"/>
              </a:rPr>
              <a:t>     </a:t>
            </a:r>
            <a:r>
              <a:rPr lang="en-US" altLang="zh-CN" sz="1200" dirty="0" err="1">
                <a:latin typeface="+mn-ea"/>
              </a:rPr>
              <a:t>beautifulsoup</a:t>
            </a:r>
            <a:r>
              <a:rPr lang="en-US" altLang="zh-CN" sz="1200" dirty="0">
                <a:latin typeface="+mn-ea"/>
              </a:rPr>
              <a:t>/</a:t>
            </a:r>
            <a:r>
              <a:rPr lang="en-US" altLang="zh-CN" sz="1200" dirty="0" err="1">
                <a:latin typeface="+mn-ea"/>
              </a:rPr>
              <a:t>detectedform</a:t>
            </a:r>
            <a:endParaRPr lang="en-US" altLang="zh-CN" sz="1200" dirty="0">
              <a:latin typeface="+mn-ea"/>
            </a:endParaRPr>
          </a:p>
          <a:p>
            <a:r>
              <a:rPr lang="en-US" altLang="zh-CN" sz="1200" dirty="0">
                <a:latin typeface="+mn-ea"/>
              </a:rPr>
              <a:t>     </a:t>
            </a:r>
            <a:r>
              <a:rPr lang="en-US" altLang="zh-CN" sz="1200" dirty="0" err="1">
                <a:latin typeface="+mn-ea"/>
              </a:rPr>
              <a:t>codeexec</a:t>
            </a:r>
            <a:r>
              <a:rPr lang="zh-CN" altLang="en-US" sz="1200" dirty="0">
                <a:latin typeface="+mn-ea"/>
              </a:rPr>
              <a:t>和</a:t>
            </a:r>
            <a:r>
              <a:rPr lang="en-US" altLang="zh-CN" sz="1200" dirty="0">
                <a:latin typeface="+mn-ea"/>
              </a:rPr>
              <a:t>upload</a:t>
            </a:r>
            <a:r>
              <a:rPr lang="zh-CN" altLang="en-US" sz="1200" dirty="0">
                <a:latin typeface="+mn-ea"/>
              </a:rPr>
              <a:t>成功</a:t>
            </a:r>
          </a:p>
          <a:p>
            <a:endParaRPr lang="zh-CN" altLang="en-US" sz="1200" dirty="0">
              <a:latin typeface="+mn-ea"/>
            </a:endParaRPr>
          </a:p>
          <a:p>
            <a:r>
              <a:rPr lang="en-US" altLang="zh-CN" sz="1200" dirty="0">
                <a:latin typeface="+mn-ea"/>
              </a:rPr>
              <a:t>     CVE-2016–3714https://imagetragick.com/</a:t>
            </a:r>
          </a:p>
          <a:p>
            <a:r>
              <a:rPr lang="en-US" altLang="zh-CN" sz="1200" dirty="0">
                <a:latin typeface="+mn-ea"/>
              </a:rPr>
              <a:t>.</a:t>
            </a:r>
            <a:r>
              <a:rPr lang="en-US" altLang="zh-CN" sz="1200" dirty="0" err="1">
                <a:latin typeface="+mn-ea"/>
              </a:rPr>
              <a:t>htaccess</a:t>
            </a:r>
            <a:r>
              <a:rPr lang="en-US" altLang="zh-CN" sz="1200" dirty="0">
                <a:latin typeface="+mn-ea"/>
              </a:rPr>
              <a:t> </a:t>
            </a:r>
            <a:r>
              <a:rPr lang="en-US" altLang="zh-CN" sz="1200" dirty="0" err="1">
                <a:latin typeface="+mn-ea"/>
              </a:rPr>
              <a:t>htaccess</a:t>
            </a:r>
            <a:r>
              <a:rPr lang="zh-CN" altLang="en-US" sz="1200" dirty="0">
                <a:latin typeface="+mn-ea"/>
              </a:rPr>
              <a:t>文件</a:t>
            </a:r>
            <a:r>
              <a:rPr lang="en-US" altLang="zh-CN" sz="1200" dirty="0">
                <a:latin typeface="+mn-ea"/>
              </a:rPr>
              <a:t>(</a:t>
            </a:r>
            <a:r>
              <a:rPr lang="zh-CN" altLang="en-US" sz="1200" dirty="0">
                <a:latin typeface="+mn-ea"/>
              </a:rPr>
              <a:t>或者</a:t>
            </a:r>
            <a:r>
              <a:rPr lang="en-US" altLang="zh-CN" sz="1200" dirty="0">
                <a:latin typeface="+mn-ea"/>
              </a:rPr>
              <a:t>"</a:t>
            </a:r>
            <a:r>
              <a:rPr lang="zh-CN" altLang="en-US" sz="1200" dirty="0">
                <a:latin typeface="+mn-ea"/>
              </a:rPr>
              <a:t>分布式配置文件</a:t>
            </a:r>
            <a:r>
              <a:rPr lang="en-US" altLang="zh-CN" sz="1200" dirty="0">
                <a:latin typeface="+mn-ea"/>
              </a:rPr>
              <a:t>"</a:t>
            </a:r>
            <a:r>
              <a:rPr lang="zh-CN" altLang="en-US" sz="1200" dirty="0">
                <a:latin typeface="+mn-ea"/>
              </a:rPr>
              <a:t>）</a:t>
            </a:r>
            <a:endParaRPr lang="zh-CN" altLang="en-US" sz="1100" dirty="0">
              <a:latin typeface="+mn-ea"/>
            </a:endParaRPr>
          </a:p>
        </p:txBody>
      </p:sp>
      <p:sp>
        <p:nvSpPr>
          <p:cNvPr id="9" name="Oval 14">
            <a:extLst>
              <a:ext uri="{FF2B5EF4-FFF2-40B4-BE49-F238E27FC236}">
                <a16:creationId xmlns:a16="http://schemas.microsoft.com/office/drawing/2014/main" id="{66021E52-F7C0-411A-8E1F-E81A58A02A1C}"/>
              </a:ext>
            </a:extLst>
          </p:cNvPr>
          <p:cNvSpPr/>
          <p:nvPr/>
        </p:nvSpPr>
        <p:spPr>
          <a:xfrm>
            <a:off x="4691190" y="3267096"/>
            <a:ext cx="71643" cy="73231"/>
          </a:xfrm>
          <a:prstGeom prst="ellipse">
            <a:avLst/>
          </a:prstGeom>
          <a:solidFill>
            <a:schemeClr val="tx2">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Oval 14">
            <a:extLst>
              <a:ext uri="{FF2B5EF4-FFF2-40B4-BE49-F238E27FC236}">
                <a16:creationId xmlns:a16="http://schemas.microsoft.com/office/drawing/2014/main" id="{751CEF47-C7EE-4187-90F2-D51940A49F3B}"/>
              </a:ext>
            </a:extLst>
          </p:cNvPr>
          <p:cNvSpPr/>
          <p:nvPr/>
        </p:nvSpPr>
        <p:spPr>
          <a:xfrm>
            <a:off x="4691191" y="3472790"/>
            <a:ext cx="71644" cy="73232"/>
          </a:xfrm>
          <a:prstGeom prst="ellipse">
            <a:avLst/>
          </a:prstGeom>
          <a:solidFill>
            <a:schemeClr val="tx2">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Oval 14">
            <a:extLst>
              <a:ext uri="{FF2B5EF4-FFF2-40B4-BE49-F238E27FC236}">
                <a16:creationId xmlns:a16="http://schemas.microsoft.com/office/drawing/2014/main" id="{1C223D85-8356-4BEB-8C68-BC1045049DE3}"/>
              </a:ext>
            </a:extLst>
          </p:cNvPr>
          <p:cNvSpPr/>
          <p:nvPr/>
        </p:nvSpPr>
        <p:spPr>
          <a:xfrm>
            <a:off x="4702626" y="3661806"/>
            <a:ext cx="71643" cy="73231"/>
          </a:xfrm>
          <a:prstGeom prst="ellipse">
            <a:avLst/>
          </a:prstGeom>
          <a:solidFill>
            <a:schemeClr val="tx2">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Oval 14">
            <a:extLst>
              <a:ext uri="{FF2B5EF4-FFF2-40B4-BE49-F238E27FC236}">
                <a16:creationId xmlns:a16="http://schemas.microsoft.com/office/drawing/2014/main" id="{609B667B-923A-4757-9FD6-213B0ED952B6}"/>
              </a:ext>
            </a:extLst>
          </p:cNvPr>
          <p:cNvSpPr/>
          <p:nvPr/>
        </p:nvSpPr>
        <p:spPr>
          <a:xfrm>
            <a:off x="4702626" y="3993954"/>
            <a:ext cx="71644" cy="73232"/>
          </a:xfrm>
          <a:prstGeom prst="ellipse">
            <a:avLst/>
          </a:prstGeom>
          <a:solidFill>
            <a:schemeClr val="tx2">
              <a:lumMod val="75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1333380321"/>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4457" y="3187398"/>
            <a:ext cx="3102131" cy="509643"/>
            <a:chOff x="4782534" y="2859366"/>
            <a:chExt cx="3102131" cy="509643"/>
          </a:xfrm>
        </p:grpSpPr>
        <p:sp>
          <p:nvSpPr>
            <p:cNvPr id="102" name="TextBox 101"/>
            <p:cNvSpPr txBox="1"/>
            <p:nvPr/>
          </p:nvSpPr>
          <p:spPr>
            <a:xfrm>
              <a:off x="4782534" y="3122788"/>
              <a:ext cx="3102131" cy="246221"/>
            </a:xfrm>
            <a:prstGeom prst="rect">
              <a:avLst/>
            </a:prstGeom>
            <a:noFill/>
          </p:spPr>
          <p:txBody>
            <a:bodyPr wrap="none" rtlCol="0">
              <a:spAutoFit/>
            </a:bodyPr>
            <a:lstStyle/>
            <a:p>
              <a:r>
                <a:rPr lang="en-US" altLang="zh-CN" sz="1000" dirty="0">
                  <a:solidFill>
                    <a:schemeClr val="tx1">
                      <a:lumMod val="65000"/>
                      <a:lumOff val="35000"/>
                    </a:schemeClr>
                  </a:solidFill>
                  <a:latin typeface="+mj-ea"/>
                  <a:ea typeface="+mj-ea"/>
                </a:rPr>
                <a:t>THE RESEARCH MENTALITY AND THE PROCESS</a:t>
              </a:r>
              <a:endParaRPr lang="zh-CN" altLang="en-US" sz="1000" dirty="0">
                <a:solidFill>
                  <a:schemeClr val="tx1">
                    <a:lumMod val="65000"/>
                    <a:lumOff val="35000"/>
                  </a:schemeClr>
                </a:solidFill>
                <a:latin typeface="+mj-ea"/>
                <a:ea typeface="+mj-ea"/>
              </a:endParaRPr>
            </a:p>
          </p:txBody>
        </p:sp>
        <p:sp>
          <p:nvSpPr>
            <p:cNvPr id="146" name="TextBox 145"/>
            <p:cNvSpPr txBox="1"/>
            <p:nvPr/>
          </p:nvSpPr>
          <p:spPr>
            <a:xfrm>
              <a:off x="4782534" y="2859366"/>
              <a:ext cx="1826141" cy="338554"/>
            </a:xfrm>
            <a:prstGeom prst="rect">
              <a:avLst/>
            </a:prstGeom>
            <a:noFill/>
          </p:spPr>
          <p:txBody>
            <a:bodyPr wrap="none" rtlCol="0">
              <a:spAutoFit/>
            </a:bodyPr>
            <a:lstStyle/>
            <a:p>
              <a:r>
                <a:rPr lang="zh-CN" altLang="en-US" sz="1600" dirty="0">
                  <a:solidFill>
                    <a:schemeClr val="accent2">
                      <a:lumMod val="75000"/>
                    </a:schemeClr>
                  </a:solidFill>
                  <a:latin typeface="+mj-ea"/>
                  <a:ea typeface="+mj-ea"/>
                </a:rPr>
                <a:t>未来的计划与展望</a:t>
              </a:r>
            </a:p>
          </p:txBody>
        </p:sp>
      </p:grpSp>
      <p:grpSp>
        <p:nvGrpSpPr>
          <p:cNvPr id="11" name="组合 10"/>
          <p:cNvGrpSpPr/>
          <p:nvPr/>
        </p:nvGrpSpPr>
        <p:grpSpPr>
          <a:xfrm>
            <a:off x="4304457" y="1699879"/>
            <a:ext cx="3435556" cy="495130"/>
            <a:chOff x="4782534" y="952085"/>
            <a:chExt cx="3435556" cy="495130"/>
          </a:xfrm>
        </p:grpSpPr>
        <p:sp>
          <p:nvSpPr>
            <p:cNvPr id="144" name="TextBox 143"/>
            <p:cNvSpPr txBox="1"/>
            <p:nvPr/>
          </p:nvSpPr>
          <p:spPr>
            <a:xfrm>
              <a:off x="4782534" y="952085"/>
              <a:ext cx="2031325" cy="338554"/>
            </a:xfrm>
            <a:prstGeom prst="rect">
              <a:avLst/>
            </a:prstGeom>
            <a:noFill/>
          </p:spPr>
          <p:txBody>
            <a:bodyPr wrap="none" rtlCol="0">
              <a:spAutoFit/>
            </a:bodyPr>
            <a:lstStyle/>
            <a:p>
              <a:r>
                <a:rPr lang="zh-CN" altLang="en-US" sz="1600" dirty="0">
                  <a:solidFill>
                    <a:schemeClr val="accent2">
                      <a:lumMod val="75000"/>
                    </a:schemeClr>
                  </a:solidFill>
                  <a:latin typeface="+mj-ea"/>
                  <a:ea typeface="+mj-ea"/>
                </a:rPr>
                <a:t>小组所做工作与分工</a:t>
              </a:r>
            </a:p>
          </p:txBody>
        </p:sp>
        <p:sp>
          <p:nvSpPr>
            <p:cNvPr id="149" name="TextBox 148"/>
            <p:cNvSpPr txBox="1"/>
            <p:nvPr/>
          </p:nvSpPr>
          <p:spPr>
            <a:xfrm>
              <a:off x="4782534" y="1200994"/>
              <a:ext cx="3435556" cy="246221"/>
            </a:xfrm>
            <a:prstGeom prst="rect">
              <a:avLst/>
            </a:prstGeom>
            <a:noFill/>
          </p:spPr>
          <p:txBody>
            <a:bodyPr wrap="none" rtlCol="0">
              <a:spAutoFit/>
            </a:bodyPr>
            <a:lstStyle/>
            <a:p>
              <a:r>
                <a:rPr lang="en-US" altLang="zh-CN" sz="1000" dirty="0">
                  <a:solidFill>
                    <a:schemeClr val="tx1">
                      <a:lumMod val="65000"/>
                      <a:lumOff val="35000"/>
                    </a:schemeClr>
                  </a:solidFill>
                  <a:latin typeface="+mj-ea"/>
                  <a:ea typeface="+mj-ea"/>
                </a:rPr>
                <a:t>THE BACKGROUND OF THE SUBJECT AND CONTENT</a:t>
              </a:r>
              <a:endParaRPr lang="zh-CN" altLang="en-US" sz="1000" dirty="0">
                <a:solidFill>
                  <a:schemeClr val="tx1">
                    <a:lumMod val="65000"/>
                    <a:lumOff val="35000"/>
                  </a:schemeClr>
                </a:solidFill>
                <a:latin typeface="+mj-ea"/>
                <a:ea typeface="+mj-ea"/>
              </a:endParaRPr>
            </a:p>
          </p:txBody>
        </p:sp>
      </p:grpSp>
      <p:grpSp>
        <p:nvGrpSpPr>
          <p:cNvPr id="6" name="组合 5"/>
          <p:cNvGrpSpPr/>
          <p:nvPr/>
        </p:nvGrpSpPr>
        <p:grpSpPr>
          <a:xfrm>
            <a:off x="4304457" y="2428012"/>
            <a:ext cx="3568606" cy="526383"/>
            <a:chOff x="4782534" y="1822584"/>
            <a:chExt cx="3568606" cy="526383"/>
          </a:xfrm>
        </p:grpSpPr>
        <p:sp>
          <p:nvSpPr>
            <p:cNvPr id="145" name="TextBox 144"/>
            <p:cNvSpPr txBox="1"/>
            <p:nvPr/>
          </p:nvSpPr>
          <p:spPr>
            <a:xfrm>
              <a:off x="4782534" y="1822584"/>
              <a:ext cx="1005403" cy="338554"/>
            </a:xfrm>
            <a:prstGeom prst="rect">
              <a:avLst/>
            </a:prstGeom>
            <a:noFill/>
          </p:spPr>
          <p:txBody>
            <a:bodyPr wrap="none" rtlCol="0">
              <a:spAutoFit/>
            </a:bodyPr>
            <a:lstStyle/>
            <a:p>
              <a:r>
                <a:rPr lang="zh-CN" altLang="en-US" sz="1600" dirty="0">
                  <a:solidFill>
                    <a:schemeClr val="accent2">
                      <a:lumMod val="75000"/>
                    </a:schemeClr>
                  </a:solidFill>
                  <a:latin typeface="+mj-ea"/>
                  <a:ea typeface="+mj-ea"/>
                </a:rPr>
                <a:t>具体细节</a:t>
              </a:r>
            </a:p>
          </p:txBody>
        </p:sp>
        <p:sp>
          <p:nvSpPr>
            <p:cNvPr id="150" name="TextBox 149"/>
            <p:cNvSpPr txBox="1"/>
            <p:nvPr/>
          </p:nvSpPr>
          <p:spPr>
            <a:xfrm>
              <a:off x="4782534" y="2102746"/>
              <a:ext cx="3568606" cy="246221"/>
            </a:xfrm>
            <a:prstGeom prst="rect">
              <a:avLst/>
            </a:prstGeom>
            <a:noFill/>
          </p:spPr>
          <p:txBody>
            <a:bodyPr wrap="none" rtlCol="0">
              <a:spAutoFit/>
            </a:bodyPr>
            <a:lstStyle/>
            <a:p>
              <a:r>
                <a:rPr lang="en-US" altLang="zh-CN" sz="1000" dirty="0">
                  <a:solidFill>
                    <a:schemeClr val="tx1">
                      <a:lumMod val="65000"/>
                      <a:lumOff val="35000"/>
                    </a:schemeClr>
                  </a:solidFill>
                  <a:latin typeface="+mj-ea"/>
                  <a:ea typeface="+mj-ea"/>
                </a:rPr>
                <a:t>PRESENT SITUATION AND DEVELOPMENT OF SUBJECT</a:t>
              </a:r>
              <a:endParaRPr lang="zh-CN" altLang="en-US" sz="1000" dirty="0">
                <a:solidFill>
                  <a:schemeClr val="tx1">
                    <a:lumMod val="65000"/>
                    <a:lumOff val="35000"/>
                  </a:schemeClr>
                </a:solidFill>
                <a:latin typeface="+mj-ea"/>
                <a:ea typeface="+mj-ea"/>
              </a:endParaRPr>
            </a:p>
          </p:txBody>
        </p:sp>
      </p:grpSp>
      <p:grpSp>
        <p:nvGrpSpPr>
          <p:cNvPr id="4" name="组合 3"/>
          <p:cNvGrpSpPr/>
          <p:nvPr/>
        </p:nvGrpSpPr>
        <p:grpSpPr>
          <a:xfrm>
            <a:off x="3708932" y="1717721"/>
            <a:ext cx="600360" cy="461920"/>
            <a:chOff x="4272487" y="985295"/>
            <a:chExt cx="530249" cy="407976"/>
          </a:xfrm>
        </p:grpSpPr>
        <p:grpSp>
          <p:nvGrpSpPr>
            <p:cNvPr id="2" name="组合 1"/>
            <p:cNvGrpSpPr/>
            <p:nvPr/>
          </p:nvGrpSpPr>
          <p:grpSpPr>
            <a:xfrm>
              <a:off x="4272487" y="985295"/>
              <a:ext cx="530249" cy="407976"/>
              <a:chOff x="1822439" y="149340"/>
              <a:chExt cx="5053817" cy="3888432"/>
            </a:xfrm>
          </p:grpSpPr>
          <p:sp>
            <p:nvSpPr>
              <p:cNvPr id="46" name="任意多边形 4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4461816" y="1022886"/>
              <a:ext cx="319318" cy="369332"/>
            </a:xfrm>
            <a:prstGeom prst="rect">
              <a:avLst/>
            </a:prstGeom>
            <a:noFill/>
          </p:spPr>
          <p:txBody>
            <a:bodyPr wrap="none" rtlCol="0">
              <a:spAutoFit/>
            </a:bodyPr>
            <a:lstStyle/>
            <a:p>
              <a:r>
                <a:rPr lang="en-US" altLang="zh-CN" dirty="0">
                  <a:solidFill>
                    <a:schemeClr val="accent2">
                      <a:lumMod val="75000"/>
                    </a:schemeClr>
                  </a:solidFill>
                  <a:latin typeface="+mj-ea"/>
                  <a:ea typeface="+mj-ea"/>
                </a:rPr>
                <a:t>1</a:t>
              </a:r>
              <a:endParaRPr lang="zh-CN" altLang="en-US" dirty="0">
                <a:solidFill>
                  <a:schemeClr val="accent2">
                    <a:lumMod val="75000"/>
                  </a:schemeClr>
                </a:solidFill>
                <a:latin typeface="+mj-ea"/>
                <a:ea typeface="+mj-ea"/>
              </a:endParaRPr>
            </a:p>
          </p:txBody>
        </p:sp>
      </p:grpSp>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0" y="753932"/>
            <a:ext cx="2636196" cy="4298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a:off x="806888" y="2591171"/>
            <a:ext cx="875192" cy="1328303"/>
            <a:chOff x="946982" y="2536200"/>
            <a:chExt cx="875192" cy="1328303"/>
          </a:xfrm>
        </p:grpSpPr>
        <p:sp>
          <p:nvSpPr>
            <p:cNvPr id="106" name="TextBox 105"/>
            <p:cNvSpPr txBox="1"/>
            <p:nvPr/>
          </p:nvSpPr>
          <p:spPr>
            <a:xfrm>
              <a:off x="946982" y="2536200"/>
              <a:ext cx="736099" cy="1323439"/>
            </a:xfrm>
            <a:prstGeom prst="rect">
              <a:avLst/>
            </a:prstGeom>
            <a:noFill/>
          </p:spPr>
          <p:txBody>
            <a:bodyPr wrap="none" rtlCol="0">
              <a:spAutoFit/>
            </a:bodyPr>
            <a:lstStyle/>
            <a:p>
              <a:r>
                <a:rPr lang="zh-CN" altLang="en-US" sz="4000" b="1" spc="300" dirty="0">
                  <a:solidFill>
                    <a:schemeClr val="accent2">
                      <a:lumMod val="75000"/>
                    </a:schemeClr>
                  </a:solidFill>
                  <a:latin typeface="+mj-ea"/>
                  <a:ea typeface="+mj-ea"/>
                </a:rPr>
                <a:t>目</a:t>
              </a:r>
              <a:endParaRPr lang="en-US" altLang="zh-CN" sz="4000" b="1" spc="300" dirty="0">
                <a:solidFill>
                  <a:schemeClr val="accent2">
                    <a:lumMod val="75000"/>
                  </a:schemeClr>
                </a:solidFill>
                <a:latin typeface="+mj-ea"/>
                <a:ea typeface="+mj-ea"/>
              </a:endParaRPr>
            </a:p>
            <a:p>
              <a:r>
                <a:rPr lang="zh-CN" altLang="en-US" sz="4000" b="1" spc="300" dirty="0">
                  <a:solidFill>
                    <a:schemeClr val="accent2">
                      <a:lumMod val="75000"/>
                    </a:schemeClr>
                  </a:solidFill>
                  <a:latin typeface="+mj-ea"/>
                  <a:ea typeface="+mj-ea"/>
                </a:rPr>
                <a:t>录</a:t>
              </a:r>
            </a:p>
          </p:txBody>
        </p:sp>
        <p:sp>
          <p:nvSpPr>
            <p:cNvPr id="107" name="TextBox 106"/>
            <p:cNvSpPr txBox="1"/>
            <p:nvPr/>
          </p:nvSpPr>
          <p:spPr>
            <a:xfrm rot="5400000">
              <a:off x="1010573" y="3052903"/>
              <a:ext cx="1284647" cy="338554"/>
            </a:xfrm>
            <a:prstGeom prst="rect">
              <a:avLst/>
            </a:prstGeom>
            <a:noFill/>
            <a:ln>
              <a:noFill/>
            </a:ln>
          </p:spPr>
          <p:txBody>
            <a:bodyPr wrap="none" rtlCol="0">
              <a:spAutoFit/>
            </a:bodyPr>
            <a:lstStyle/>
            <a:p>
              <a:r>
                <a:rPr lang="en-US" altLang="zh-CN" sz="1600" dirty="0">
                  <a:solidFill>
                    <a:schemeClr val="accent2">
                      <a:lumMod val="75000"/>
                    </a:schemeClr>
                  </a:solidFill>
                  <a:latin typeface="+mj-ea"/>
                  <a:ea typeface="+mj-ea"/>
                </a:rPr>
                <a:t>CONTENTS</a:t>
              </a:r>
              <a:endParaRPr lang="zh-CN" altLang="en-US" sz="1600" dirty="0">
                <a:solidFill>
                  <a:schemeClr val="accent2">
                    <a:lumMod val="75000"/>
                  </a:schemeClr>
                </a:solidFill>
                <a:latin typeface="+mj-ea"/>
                <a:ea typeface="+mj-ea"/>
              </a:endParaRPr>
            </a:p>
          </p:txBody>
        </p:sp>
      </p:grpSp>
      <p:grpSp>
        <p:nvGrpSpPr>
          <p:cNvPr id="87" name="组合 86"/>
          <p:cNvGrpSpPr/>
          <p:nvPr/>
        </p:nvGrpSpPr>
        <p:grpSpPr>
          <a:xfrm>
            <a:off x="3708932" y="2477214"/>
            <a:ext cx="600360" cy="461920"/>
            <a:chOff x="4272487" y="985295"/>
            <a:chExt cx="530249" cy="407976"/>
          </a:xfrm>
        </p:grpSpPr>
        <p:grpSp>
          <p:nvGrpSpPr>
            <p:cNvPr id="88" name="组合 87"/>
            <p:cNvGrpSpPr/>
            <p:nvPr/>
          </p:nvGrpSpPr>
          <p:grpSpPr>
            <a:xfrm>
              <a:off x="4272487" y="985295"/>
              <a:ext cx="530249" cy="407976"/>
              <a:chOff x="1822439" y="149340"/>
              <a:chExt cx="5053817" cy="3888432"/>
            </a:xfrm>
          </p:grpSpPr>
          <p:sp>
            <p:nvSpPr>
              <p:cNvPr id="90" name="任意多边形 89"/>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88"/>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mj-ea"/>
                  <a:ea typeface="+mj-ea"/>
                </a:rPr>
                <a:t>2</a:t>
              </a:r>
              <a:endParaRPr lang="zh-CN" altLang="en-US" dirty="0">
                <a:solidFill>
                  <a:schemeClr val="accent2">
                    <a:lumMod val="75000"/>
                  </a:schemeClr>
                </a:solidFill>
                <a:latin typeface="+mj-ea"/>
                <a:ea typeface="+mj-ea"/>
              </a:endParaRPr>
            </a:p>
          </p:txBody>
        </p:sp>
      </p:grpSp>
      <p:grpSp>
        <p:nvGrpSpPr>
          <p:cNvPr id="92" name="组合 91"/>
          <p:cNvGrpSpPr/>
          <p:nvPr/>
        </p:nvGrpSpPr>
        <p:grpSpPr>
          <a:xfrm>
            <a:off x="3708932" y="3197765"/>
            <a:ext cx="600360" cy="461920"/>
            <a:chOff x="4272487" y="985295"/>
            <a:chExt cx="530249" cy="407976"/>
          </a:xfrm>
        </p:grpSpPr>
        <p:grpSp>
          <p:nvGrpSpPr>
            <p:cNvPr id="93" name="组合 92"/>
            <p:cNvGrpSpPr/>
            <p:nvPr/>
          </p:nvGrpSpPr>
          <p:grpSpPr>
            <a:xfrm>
              <a:off x="4272487" y="985295"/>
              <a:ext cx="530249" cy="407976"/>
              <a:chOff x="1822439" y="149340"/>
              <a:chExt cx="5053817" cy="3888432"/>
            </a:xfrm>
          </p:grpSpPr>
          <p:sp>
            <p:nvSpPr>
              <p:cNvPr id="96" name="任意多边形 9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TextBox 93"/>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mj-ea"/>
                  <a:ea typeface="+mj-ea"/>
                </a:rPr>
                <a:t>3</a:t>
              </a:r>
              <a:endParaRPr lang="zh-CN" altLang="en-US" dirty="0">
                <a:solidFill>
                  <a:schemeClr val="accent2">
                    <a:lumMod val="75000"/>
                  </a:schemeClr>
                </a:solidFill>
                <a:latin typeface="+mj-ea"/>
                <a:ea typeface="+mj-ea"/>
              </a:endParaRPr>
            </a:p>
          </p:txBody>
        </p:sp>
      </p:grpSp>
      <p:pic>
        <p:nvPicPr>
          <p:cNvPr id="119"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0" y="1"/>
            <a:ext cx="707045" cy="200648"/>
            <a:chOff x="90210" y="108662"/>
            <a:chExt cx="1213732" cy="344438"/>
          </a:xfrm>
        </p:grpSpPr>
        <p:sp>
          <p:nvSpPr>
            <p:cNvPr id="51" name="任意多边形 50"/>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265855958"/>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88153" y="224848"/>
            <a:ext cx="1064715" cy="400110"/>
          </a:xfrm>
          <a:prstGeom prst="rect">
            <a:avLst/>
          </a:prstGeom>
          <a:noFill/>
        </p:spPr>
        <p:txBody>
          <a:bodyPr wrap="none" rtlCol="0">
            <a:spAutoFit/>
          </a:bodyPr>
          <a:lstStyle/>
          <a:p>
            <a:r>
              <a:rPr lang="en-US" altLang="zh-CN" sz="2000" dirty="0" err="1">
                <a:solidFill>
                  <a:schemeClr val="tx1">
                    <a:lumMod val="65000"/>
                    <a:lumOff val="35000"/>
                  </a:schemeClr>
                </a:solidFill>
                <a:latin typeface="+mj-ea"/>
                <a:ea typeface="+mj-ea"/>
              </a:rPr>
              <a:t>xss</a:t>
            </a:r>
            <a:r>
              <a:rPr lang="zh-CN" altLang="en-US" sz="2000" dirty="0">
                <a:solidFill>
                  <a:schemeClr val="tx1">
                    <a:lumMod val="65000"/>
                    <a:lumOff val="35000"/>
                  </a:schemeClr>
                </a:solidFill>
                <a:latin typeface="+mj-ea"/>
                <a:ea typeface="+mj-ea"/>
              </a:rPr>
              <a:t>方面</a:t>
            </a:r>
          </a:p>
        </p:txBody>
      </p:sp>
      <p:sp>
        <p:nvSpPr>
          <p:cNvPr id="4" name="文本框 3">
            <a:extLst>
              <a:ext uri="{FF2B5EF4-FFF2-40B4-BE49-F238E27FC236}">
                <a16:creationId xmlns:a16="http://schemas.microsoft.com/office/drawing/2014/main" id="{24570CCC-EE9E-4655-B631-73498326858B}"/>
              </a:ext>
            </a:extLst>
          </p:cNvPr>
          <p:cNvSpPr txBox="1"/>
          <p:nvPr/>
        </p:nvSpPr>
        <p:spPr>
          <a:xfrm>
            <a:off x="356347" y="900338"/>
            <a:ext cx="8706971" cy="3754874"/>
          </a:xfrm>
          <a:prstGeom prst="rect">
            <a:avLst/>
          </a:prstGeom>
          <a:noFill/>
        </p:spPr>
        <p:txBody>
          <a:bodyPr wrap="square" rtlCol="0">
            <a:spAutoFit/>
          </a:bodyPr>
          <a:lstStyle/>
          <a:p>
            <a:r>
              <a:rPr lang="zh-CN" altLang="en-US" sz="1400" dirty="0">
                <a:latin typeface="+mn-ea"/>
              </a:rPr>
              <a:t>反映的</a:t>
            </a:r>
            <a:r>
              <a:rPr lang="en-US" altLang="zh-CN" sz="1400" dirty="0">
                <a:latin typeface="+mn-ea"/>
              </a:rPr>
              <a:t>XSS</a:t>
            </a:r>
            <a:r>
              <a:rPr lang="zh-CN" altLang="en-US" sz="1400" dirty="0">
                <a:latin typeface="+mn-ea"/>
              </a:rPr>
              <a:t>，其中恶意脚本来自当前</a:t>
            </a:r>
            <a:r>
              <a:rPr lang="en-US" altLang="zh-CN" sz="1400" dirty="0">
                <a:latin typeface="+mn-ea"/>
              </a:rPr>
              <a:t>HTTP</a:t>
            </a:r>
            <a:r>
              <a:rPr lang="zh-CN" altLang="en-US" sz="1400" dirty="0">
                <a:latin typeface="+mn-ea"/>
              </a:rPr>
              <a:t>请求。</a:t>
            </a:r>
          </a:p>
          <a:p>
            <a:r>
              <a:rPr lang="zh-CN" altLang="en-US" sz="1400" dirty="0">
                <a:latin typeface="+mn-ea"/>
              </a:rPr>
              <a:t>存储的</a:t>
            </a:r>
            <a:r>
              <a:rPr lang="en-US" altLang="zh-CN" sz="1400" dirty="0">
                <a:latin typeface="+mn-ea"/>
              </a:rPr>
              <a:t>XSS</a:t>
            </a:r>
            <a:r>
              <a:rPr lang="zh-CN" altLang="en-US" sz="1400" dirty="0">
                <a:latin typeface="+mn-ea"/>
              </a:rPr>
              <a:t>，其中恶意脚本来自网站的数据库。</a:t>
            </a:r>
          </a:p>
          <a:p>
            <a:r>
              <a:rPr lang="zh-CN" altLang="en-US" sz="1400" dirty="0">
                <a:latin typeface="+mn-ea"/>
              </a:rPr>
              <a:t>基于</a:t>
            </a:r>
            <a:r>
              <a:rPr lang="en-US" altLang="zh-CN" sz="1400" dirty="0">
                <a:latin typeface="+mn-ea"/>
              </a:rPr>
              <a:t>DOM</a:t>
            </a:r>
            <a:r>
              <a:rPr lang="zh-CN" altLang="en-US" sz="1400" dirty="0">
                <a:latin typeface="+mn-ea"/>
              </a:rPr>
              <a:t>的</a:t>
            </a:r>
            <a:r>
              <a:rPr lang="en-US" altLang="zh-CN" sz="1400" dirty="0">
                <a:latin typeface="+mn-ea"/>
              </a:rPr>
              <a:t>XSS</a:t>
            </a:r>
            <a:r>
              <a:rPr lang="zh-CN" altLang="en-US" sz="1400" dirty="0">
                <a:latin typeface="+mn-ea"/>
              </a:rPr>
              <a:t>，该漏洞存在于客户端代码而不是服务器端代码中。</a:t>
            </a:r>
          </a:p>
          <a:p>
            <a:r>
              <a:rPr lang="en-US" altLang="zh-CN" sz="1400" dirty="0">
                <a:latin typeface="+mn-ea"/>
              </a:rPr>
              <a:t>https://portswigger.net/web-security/cross-site-scripting</a:t>
            </a:r>
          </a:p>
          <a:p>
            <a:r>
              <a:rPr lang="zh-CN" altLang="en-US" sz="1400" dirty="0">
                <a:latin typeface="+mn-ea"/>
              </a:rPr>
              <a:t>跨站脚本：当应用程序收到含有不可信的数据，在没有进行适当的验证和转义的情况下，就将它发送给一个网页浏览器，</a:t>
            </a:r>
          </a:p>
          <a:p>
            <a:r>
              <a:rPr lang="zh-CN" altLang="en-US" sz="1400" dirty="0">
                <a:latin typeface="+mn-ea"/>
              </a:rPr>
              <a:t>这就会产生跨站脚本攻击（简称</a:t>
            </a:r>
            <a:r>
              <a:rPr lang="en-US" altLang="zh-CN" sz="1400" dirty="0">
                <a:latin typeface="+mn-ea"/>
              </a:rPr>
              <a:t>XSS</a:t>
            </a:r>
            <a:r>
              <a:rPr lang="zh-CN" altLang="en-US" sz="1400" dirty="0">
                <a:latin typeface="+mn-ea"/>
              </a:rPr>
              <a:t>）。</a:t>
            </a:r>
            <a:r>
              <a:rPr lang="en-US" altLang="zh-CN" sz="1400" dirty="0">
                <a:latin typeface="+mn-ea"/>
              </a:rPr>
              <a:t>XSS</a:t>
            </a:r>
            <a:r>
              <a:rPr lang="zh-CN" altLang="en-US" sz="1400" dirty="0">
                <a:latin typeface="+mn-ea"/>
              </a:rPr>
              <a:t>允许攻击者在受害者的浏览器上执行脚本，</a:t>
            </a:r>
          </a:p>
          <a:p>
            <a:r>
              <a:rPr lang="zh-CN" altLang="en-US" sz="1400" dirty="0">
                <a:latin typeface="+mn-ea"/>
              </a:rPr>
              <a:t>从而劫持用户会话、危害网站、或者将用户转向至恶意网站。</a:t>
            </a:r>
          </a:p>
          <a:p>
            <a:endParaRPr lang="zh-CN" altLang="en-US" sz="1400" dirty="0">
              <a:latin typeface="+mn-ea"/>
            </a:endParaRPr>
          </a:p>
          <a:p>
            <a:r>
              <a:rPr lang="zh-CN" altLang="en-US" sz="1400" dirty="0">
                <a:latin typeface="+mn-ea"/>
              </a:rPr>
              <a:t>该应用程序不会对数据进行任何其他处理，</a:t>
            </a:r>
          </a:p>
          <a:p>
            <a:r>
              <a:rPr lang="zh-CN" altLang="en-US" sz="1400" dirty="0">
                <a:latin typeface="+mn-ea"/>
              </a:rPr>
              <a:t>因此，攻击者可以轻松发送攻击其他用户的消息：</a:t>
            </a:r>
          </a:p>
          <a:p>
            <a:r>
              <a:rPr lang="zh-CN" altLang="en-US" sz="1400" dirty="0">
                <a:latin typeface="+mn-ea"/>
              </a:rPr>
              <a:t>手动测试反射和存储的</a:t>
            </a:r>
            <a:r>
              <a:rPr lang="en-US" altLang="zh-CN" sz="1400" dirty="0">
                <a:latin typeface="+mn-ea"/>
              </a:rPr>
              <a:t>XSS</a:t>
            </a:r>
            <a:r>
              <a:rPr lang="zh-CN" altLang="en-US" sz="1400" dirty="0">
                <a:latin typeface="+mn-ea"/>
              </a:rPr>
              <a:t>通常涉及向应用程序的每个入口点提交一些简单的唯一输入（例如短字母数字字符串）。</a:t>
            </a:r>
          </a:p>
          <a:p>
            <a:r>
              <a:rPr lang="zh-CN" altLang="en-US" sz="1400" dirty="0">
                <a:latin typeface="+mn-ea"/>
              </a:rPr>
              <a:t>识别</a:t>
            </a:r>
            <a:r>
              <a:rPr lang="en-US" altLang="zh-CN" sz="1400" dirty="0">
                <a:latin typeface="+mn-ea"/>
              </a:rPr>
              <a:t>HTTP</a:t>
            </a:r>
            <a:r>
              <a:rPr lang="zh-CN" altLang="en-US" sz="1400" dirty="0">
                <a:latin typeface="+mn-ea"/>
              </a:rPr>
              <a:t>响应中返回提交的输入的每个位置；</a:t>
            </a:r>
          </a:p>
          <a:p>
            <a:r>
              <a:rPr lang="zh-CN" altLang="en-US" sz="1400" dirty="0">
                <a:latin typeface="+mn-ea"/>
              </a:rPr>
              <a:t> 并分别测试每个位置，以确定是否可以使用适当制作的输入来执行任意操作</a:t>
            </a:r>
            <a:r>
              <a:rPr lang="en-US" altLang="zh-CN" sz="1400" dirty="0">
                <a:latin typeface="+mn-ea"/>
              </a:rPr>
              <a:t>JavaScript</a:t>
            </a:r>
            <a:r>
              <a:rPr lang="zh-CN" altLang="en-US" sz="1400" dirty="0">
                <a:latin typeface="+mn-ea"/>
              </a:rPr>
              <a:t>。</a:t>
            </a:r>
          </a:p>
          <a:p>
            <a:r>
              <a:rPr lang="zh-CN" altLang="en-US" sz="1400" dirty="0">
                <a:latin typeface="+mn-ea"/>
              </a:rPr>
              <a:t>基于</a:t>
            </a:r>
            <a:r>
              <a:rPr lang="en-US" altLang="zh-CN" sz="1400" dirty="0">
                <a:latin typeface="+mn-ea"/>
              </a:rPr>
              <a:t>URL</a:t>
            </a:r>
            <a:r>
              <a:rPr lang="zh-CN" altLang="en-US" sz="1400" dirty="0">
                <a:latin typeface="+mn-ea"/>
              </a:rPr>
              <a:t>的输入（例如</a:t>
            </a:r>
            <a:r>
              <a:rPr lang="en-US" altLang="zh-CN" sz="1400" dirty="0" err="1">
                <a:latin typeface="+mn-ea"/>
              </a:rPr>
              <a:t>document.cookie</a:t>
            </a:r>
            <a:r>
              <a:rPr lang="zh-CN" altLang="en-US" sz="1400" dirty="0">
                <a:latin typeface="+mn-ea"/>
              </a:rPr>
              <a:t>）或不基于</a:t>
            </a:r>
            <a:r>
              <a:rPr lang="en-US" altLang="zh-CN" sz="1400" dirty="0">
                <a:latin typeface="+mn-ea"/>
              </a:rPr>
              <a:t>HTML</a:t>
            </a:r>
            <a:r>
              <a:rPr lang="zh-CN" altLang="en-US" sz="1400" dirty="0">
                <a:latin typeface="+mn-ea"/>
              </a:rPr>
              <a:t>的接收器（例如</a:t>
            </a:r>
            <a:r>
              <a:rPr lang="en-US" altLang="zh-CN" sz="1400" dirty="0" err="1">
                <a:latin typeface="+mn-ea"/>
              </a:rPr>
              <a:t>setTimeout</a:t>
            </a:r>
            <a:r>
              <a:rPr lang="zh-CN" altLang="en-US" sz="1400" dirty="0">
                <a:latin typeface="+mn-ea"/>
              </a:rPr>
              <a:t>），没有替代方法来复查</a:t>
            </a:r>
            <a:r>
              <a:rPr lang="en-US" altLang="zh-CN" sz="1400" dirty="0">
                <a:latin typeface="+mn-ea"/>
              </a:rPr>
              <a:t>JavaScript</a:t>
            </a:r>
            <a:r>
              <a:rPr lang="zh-CN" altLang="en-US" sz="1400" dirty="0">
                <a:latin typeface="+mn-ea"/>
              </a:rPr>
              <a:t>代码，因为这非常耗时。</a:t>
            </a:r>
            <a:endParaRPr lang="zh-CN" altLang="en-US" sz="1200" dirty="0">
              <a:latin typeface="+mn-ea"/>
            </a:endParaRPr>
          </a:p>
        </p:txBody>
      </p:sp>
    </p:spTree>
    <p:custDataLst>
      <p:tags r:id="rId1"/>
    </p:custDataLst>
    <p:extLst>
      <p:ext uri="{BB962C8B-B14F-4D97-AF65-F5344CB8AC3E}">
        <p14:creationId xmlns:p14="http://schemas.microsoft.com/office/powerpoint/2010/main" val="112967732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126552" y="2271354"/>
            <a:ext cx="3326553" cy="630942"/>
          </a:xfrm>
          <a:prstGeom prst="rect">
            <a:avLst/>
          </a:prstGeom>
          <a:noFill/>
        </p:spPr>
        <p:txBody>
          <a:bodyPr wrap="none" rtlCol="0">
            <a:spAutoFit/>
          </a:bodyPr>
          <a:lstStyle/>
          <a:p>
            <a:pPr algn="ctr"/>
            <a:r>
              <a:rPr lang="zh-CN" altLang="en-US" sz="3500" dirty="0">
                <a:solidFill>
                  <a:schemeClr val="accent2">
                    <a:lumMod val="75000"/>
                  </a:schemeClr>
                </a:solidFill>
                <a:latin typeface="+mj-ea"/>
                <a:ea typeface="+mj-ea"/>
              </a:rPr>
              <a:t>未来工作与展望</a:t>
            </a:r>
          </a:p>
        </p:txBody>
      </p:sp>
      <p:pic>
        <p:nvPicPr>
          <p:cNvPr id="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组合 27"/>
          <p:cNvGrpSpPr/>
          <p:nvPr/>
        </p:nvGrpSpPr>
        <p:grpSpPr>
          <a:xfrm>
            <a:off x="1199354" y="1542971"/>
            <a:ext cx="2704780" cy="2081072"/>
            <a:chOff x="4272487" y="985295"/>
            <a:chExt cx="530249" cy="407976"/>
          </a:xfrm>
        </p:grpSpPr>
        <p:grpSp>
          <p:nvGrpSpPr>
            <p:cNvPr id="29" name="组合 28"/>
            <p:cNvGrpSpPr/>
            <p:nvPr/>
          </p:nvGrpSpPr>
          <p:grpSpPr>
            <a:xfrm>
              <a:off x="4272487" y="985295"/>
              <a:ext cx="530249" cy="407976"/>
              <a:chOff x="1822439" y="149340"/>
              <a:chExt cx="5053817" cy="3888432"/>
            </a:xfrm>
          </p:grpSpPr>
          <p:sp>
            <p:nvSpPr>
              <p:cNvPr id="38" name="任意多边形 37"/>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extBox 33"/>
            <p:cNvSpPr txBox="1"/>
            <p:nvPr/>
          </p:nvSpPr>
          <p:spPr>
            <a:xfrm>
              <a:off x="4519952" y="1045125"/>
              <a:ext cx="168818" cy="289617"/>
            </a:xfrm>
            <a:prstGeom prst="rect">
              <a:avLst/>
            </a:prstGeom>
            <a:noFill/>
          </p:spPr>
          <p:txBody>
            <a:bodyPr wrap="none" rtlCol="0">
              <a:spAutoFit/>
            </a:bodyPr>
            <a:lstStyle/>
            <a:p>
              <a:r>
                <a:rPr lang="en-US" altLang="zh-CN" sz="9000" dirty="0">
                  <a:solidFill>
                    <a:schemeClr val="accent2">
                      <a:lumMod val="75000"/>
                    </a:schemeClr>
                  </a:solidFill>
                  <a:latin typeface="+mj-ea"/>
                  <a:ea typeface="+mj-ea"/>
                </a:rPr>
                <a:t>3</a:t>
              </a:r>
              <a:endParaRPr lang="zh-CN" altLang="en-US" sz="9000" dirty="0">
                <a:solidFill>
                  <a:schemeClr val="accent2">
                    <a:lumMod val="75000"/>
                  </a:schemeClr>
                </a:solidFill>
                <a:latin typeface="+mj-ea"/>
                <a:ea typeface="+mj-ea"/>
              </a:endParaRPr>
            </a:p>
          </p:txBody>
        </p:sp>
      </p:grpSp>
      <p:grpSp>
        <p:nvGrpSpPr>
          <p:cNvPr id="47" name="组合 46"/>
          <p:cNvGrpSpPr/>
          <p:nvPr/>
        </p:nvGrpSpPr>
        <p:grpSpPr>
          <a:xfrm>
            <a:off x="0" y="1"/>
            <a:ext cx="707045" cy="200648"/>
            <a:chOff x="90210" y="108662"/>
            <a:chExt cx="1213732" cy="344438"/>
          </a:xfrm>
        </p:grpSpPr>
        <p:sp>
          <p:nvSpPr>
            <p:cNvPr id="48" name="任意多边形 4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9018163"/>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p:nvPr/>
        </p:nvCxnSpPr>
        <p:spPr>
          <a:xfrm flipV="1">
            <a:off x="2145520" y="1769038"/>
            <a:ext cx="2412192" cy="701179"/>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51109" y="1769038"/>
            <a:ext cx="1706603" cy="153772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3907332" y="1769038"/>
            <a:ext cx="650380" cy="2027866"/>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557712" y="1769038"/>
            <a:ext cx="574541" cy="207557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4557712" y="1769038"/>
            <a:ext cx="1647314" cy="1537722"/>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557712" y="1769038"/>
            <a:ext cx="2437224" cy="75731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2496040" y="2971537"/>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2</a:t>
            </a:r>
            <a:endParaRPr lang="zh-CN" altLang="en-US" sz="3000" dirty="0">
              <a:latin typeface="+mj-ea"/>
              <a:ea typeface="+mj-ea"/>
            </a:endParaRPr>
          </a:p>
        </p:txBody>
      </p:sp>
      <p:sp>
        <p:nvSpPr>
          <p:cNvPr id="70" name="椭圆 69"/>
          <p:cNvSpPr/>
          <p:nvPr/>
        </p:nvSpPr>
        <p:spPr>
          <a:xfrm>
            <a:off x="3552263" y="3489544"/>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3</a:t>
            </a:r>
            <a:endParaRPr lang="zh-CN" altLang="en-US" sz="3000" dirty="0">
              <a:latin typeface="+mj-ea"/>
              <a:ea typeface="+mj-ea"/>
            </a:endParaRPr>
          </a:p>
        </p:txBody>
      </p:sp>
      <p:sp>
        <p:nvSpPr>
          <p:cNvPr id="71" name="椭圆 70"/>
          <p:cNvSpPr/>
          <p:nvPr/>
        </p:nvSpPr>
        <p:spPr>
          <a:xfrm>
            <a:off x="4769802" y="3489544"/>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4</a:t>
            </a:r>
            <a:endParaRPr lang="zh-CN" altLang="en-US" sz="3000" dirty="0">
              <a:latin typeface="+mj-ea"/>
              <a:ea typeface="+mj-ea"/>
            </a:endParaRPr>
          </a:p>
        </p:txBody>
      </p:sp>
      <p:sp>
        <p:nvSpPr>
          <p:cNvPr id="72" name="椭圆 71"/>
          <p:cNvSpPr/>
          <p:nvPr/>
        </p:nvSpPr>
        <p:spPr>
          <a:xfrm>
            <a:off x="5849957" y="2951691"/>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5</a:t>
            </a:r>
            <a:endParaRPr lang="zh-CN" altLang="en-US" sz="3000" dirty="0">
              <a:latin typeface="+mj-ea"/>
              <a:ea typeface="+mj-ea"/>
            </a:endParaRPr>
          </a:p>
        </p:txBody>
      </p:sp>
      <p:sp>
        <p:nvSpPr>
          <p:cNvPr id="73" name="椭圆 72"/>
          <p:cNvSpPr/>
          <p:nvPr/>
        </p:nvSpPr>
        <p:spPr>
          <a:xfrm>
            <a:off x="6639867" y="2171281"/>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6</a:t>
            </a:r>
            <a:endParaRPr lang="zh-CN" altLang="en-US" sz="3000" dirty="0">
              <a:latin typeface="+mj-ea"/>
              <a:ea typeface="+mj-ea"/>
            </a:endParaRPr>
          </a:p>
        </p:txBody>
      </p:sp>
      <p:sp>
        <p:nvSpPr>
          <p:cNvPr id="74" name="椭圆 73"/>
          <p:cNvSpPr/>
          <p:nvPr/>
        </p:nvSpPr>
        <p:spPr>
          <a:xfrm>
            <a:off x="1790451" y="2089261"/>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1</a:t>
            </a:r>
            <a:endParaRPr lang="zh-CN" altLang="en-US" sz="3000" dirty="0">
              <a:latin typeface="+mj-ea"/>
              <a:ea typeface="+mj-ea"/>
            </a:endParaRPr>
          </a:p>
        </p:txBody>
      </p:sp>
      <p:grpSp>
        <p:nvGrpSpPr>
          <p:cNvPr id="75" name="组合 74"/>
          <p:cNvGrpSpPr/>
          <p:nvPr/>
        </p:nvGrpSpPr>
        <p:grpSpPr>
          <a:xfrm>
            <a:off x="3271369" y="720786"/>
            <a:ext cx="2280879" cy="2280880"/>
            <a:chOff x="3882378" y="1193714"/>
            <a:chExt cx="1341144" cy="1341144"/>
          </a:xfrm>
        </p:grpSpPr>
        <p:sp>
          <p:nvSpPr>
            <p:cNvPr id="79" name="椭圆 78"/>
            <p:cNvSpPr/>
            <p:nvPr/>
          </p:nvSpPr>
          <p:spPr>
            <a:xfrm>
              <a:off x="3882378" y="1193714"/>
              <a:ext cx="1341144" cy="134114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4013777" y="1407796"/>
              <a:ext cx="1122444" cy="922951"/>
            </a:xfrm>
            <a:prstGeom prst="rect">
              <a:avLst/>
            </a:prstGeom>
            <a:noFill/>
          </p:spPr>
          <p:txBody>
            <a:bodyPr wrap="square" rtlCol="0">
              <a:spAutoFit/>
            </a:bodyPr>
            <a:lstStyle/>
            <a:p>
              <a:r>
                <a:rPr lang="zh-CN" altLang="en-US" sz="1200" spc="300" dirty="0">
                  <a:solidFill>
                    <a:schemeClr val="bg1"/>
                  </a:solidFill>
                  <a:latin typeface="+mj-ea"/>
                  <a:ea typeface="+mj-ea"/>
                </a:rPr>
                <a:t>网站的功能已经基本开发完毕，漏洞扫描的</a:t>
              </a:r>
              <a:r>
                <a:rPr lang="zh-CN" altLang="en-US" sz="1200" dirty="0">
                  <a:solidFill>
                    <a:schemeClr val="bg1"/>
                  </a:solidFill>
                </a:rPr>
                <a:t>四种扫描模块的基本原理已经了解并且已经可以大致使用。后期主要进行漏洞扫描系统的开发，同时练习</a:t>
              </a:r>
              <a:r>
                <a:rPr lang="en-US" altLang="zh-CN" sz="1200" dirty="0">
                  <a:solidFill>
                    <a:schemeClr val="bg1"/>
                  </a:solidFill>
                </a:rPr>
                <a:t>CTF</a:t>
              </a:r>
              <a:r>
                <a:rPr lang="zh-CN" altLang="en-US" sz="1200" dirty="0">
                  <a:solidFill>
                    <a:schemeClr val="bg1"/>
                  </a:solidFill>
                </a:rPr>
                <a:t>题目并进行部署。</a:t>
              </a:r>
              <a:endParaRPr lang="zh-CN" altLang="en-US" sz="1200" spc="300" dirty="0">
                <a:solidFill>
                  <a:schemeClr val="bg1"/>
                </a:solidFill>
                <a:latin typeface="+mj-ea"/>
                <a:ea typeface="+mj-ea"/>
              </a:endParaRPr>
            </a:p>
          </p:txBody>
        </p:sp>
      </p:grpSp>
      <p:sp>
        <p:nvSpPr>
          <p:cNvPr id="80" name="TextBox 79"/>
          <p:cNvSpPr txBox="1"/>
          <p:nvPr/>
        </p:nvSpPr>
        <p:spPr>
          <a:xfrm>
            <a:off x="7350006" y="2126615"/>
            <a:ext cx="1728804" cy="738664"/>
          </a:xfrm>
          <a:prstGeom prst="rect">
            <a:avLst/>
          </a:prstGeom>
          <a:noFill/>
        </p:spPr>
        <p:txBody>
          <a:bodyPr wrap="square" rtlCol="0">
            <a:spAutoFit/>
          </a:bodyPr>
          <a:lstStyle/>
          <a:p>
            <a:r>
              <a:rPr lang="zh-CN" altLang="en-US" sz="1400" dirty="0">
                <a:solidFill>
                  <a:schemeClr val="tx1">
                    <a:lumMod val="65000"/>
                    <a:lumOff val="35000"/>
                  </a:schemeClr>
                </a:solidFill>
                <a:latin typeface="+mj-ea"/>
                <a:ea typeface="+mj-ea"/>
                <a:cs typeface="方正兰亭细黑_GBK_M" pitchFamily="2" charset="2"/>
              </a:rPr>
              <a:t>测试代码，之后还要涉及到一些排版问题</a:t>
            </a:r>
          </a:p>
        </p:txBody>
      </p:sp>
      <p:sp>
        <p:nvSpPr>
          <p:cNvPr id="83" name="TextBox 82"/>
          <p:cNvSpPr txBox="1"/>
          <p:nvPr/>
        </p:nvSpPr>
        <p:spPr>
          <a:xfrm>
            <a:off x="6507023" y="3076528"/>
            <a:ext cx="2636977" cy="954107"/>
          </a:xfrm>
          <a:prstGeom prst="rect">
            <a:avLst/>
          </a:prstGeom>
          <a:noFill/>
        </p:spPr>
        <p:txBody>
          <a:bodyPr wrap="square" rtlCol="0">
            <a:spAutoFit/>
          </a:bodyPr>
          <a:lstStyle/>
          <a:p>
            <a:r>
              <a:rPr lang="zh-CN" altLang="en-US" sz="1400" dirty="0">
                <a:solidFill>
                  <a:schemeClr val="tx1">
                    <a:lumMod val="65000"/>
                    <a:lumOff val="35000"/>
                  </a:schemeClr>
                </a:solidFill>
                <a:latin typeface="+mj-ea"/>
                <a:ea typeface="+mj-ea"/>
                <a:cs typeface="方正兰亭细黑_GBK_M" pitchFamily="2" charset="2"/>
              </a:rPr>
              <a:t>增加扫描的完善性（</a:t>
            </a:r>
            <a:r>
              <a:rPr lang="en-US" altLang="zh-CN" sz="1400" dirty="0" err="1">
                <a:solidFill>
                  <a:schemeClr val="tx1">
                    <a:lumMod val="65000"/>
                    <a:lumOff val="35000"/>
                  </a:schemeClr>
                </a:solidFill>
                <a:latin typeface="+mj-ea"/>
                <a:ea typeface="+mj-ea"/>
                <a:cs typeface="方正兰亭细黑_GBK_M" pitchFamily="2" charset="2"/>
              </a:rPr>
              <a:t>xss</a:t>
            </a:r>
            <a:r>
              <a:rPr lang="zh-CN" altLang="en-US" sz="1400" dirty="0">
                <a:solidFill>
                  <a:schemeClr val="tx1">
                    <a:lumMod val="65000"/>
                    <a:lumOff val="35000"/>
                  </a:schemeClr>
                </a:solidFill>
                <a:latin typeface="+mj-ea"/>
                <a:ea typeface="+mj-ea"/>
                <a:cs typeface="方正兰亭细黑_GBK_M" pitchFamily="2" charset="2"/>
              </a:rPr>
              <a:t>扫描）；</a:t>
            </a:r>
            <a:r>
              <a:rPr lang="en-US" altLang="zh-CN" sz="1400" dirty="0" err="1">
                <a:solidFill>
                  <a:schemeClr val="tx1">
                    <a:lumMod val="65000"/>
                    <a:lumOff val="35000"/>
                  </a:schemeClr>
                </a:solidFill>
                <a:latin typeface="+mj-ea"/>
                <a:ea typeface="+mj-ea"/>
                <a:cs typeface="方正兰亭细黑_GBK_M" pitchFamily="2" charset="2"/>
              </a:rPr>
              <a:t>sql</a:t>
            </a:r>
            <a:r>
              <a:rPr lang="zh-CN" altLang="en-US" sz="1400" dirty="0">
                <a:solidFill>
                  <a:schemeClr val="tx1">
                    <a:lumMod val="65000"/>
                    <a:lumOff val="35000"/>
                  </a:schemeClr>
                </a:solidFill>
                <a:latin typeface="+mj-ea"/>
                <a:ea typeface="+mj-ea"/>
                <a:cs typeface="方正兰亭细黑_GBK_M" pitchFamily="2" charset="2"/>
              </a:rPr>
              <a:t>只做了</a:t>
            </a:r>
            <a:r>
              <a:rPr lang="en-US" altLang="zh-CN" sz="1400" dirty="0">
                <a:solidFill>
                  <a:schemeClr val="tx1">
                    <a:lumMod val="65000"/>
                    <a:lumOff val="35000"/>
                  </a:schemeClr>
                </a:solidFill>
                <a:latin typeface="+mj-ea"/>
                <a:ea typeface="+mj-ea"/>
                <a:cs typeface="方正兰亭细黑_GBK_M" pitchFamily="2" charset="2"/>
              </a:rPr>
              <a:t>bool</a:t>
            </a:r>
            <a:r>
              <a:rPr lang="zh-CN" altLang="en-US" sz="1400" dirty="0">
                <a:solidFill>
                  <a:schemeClr val="tx1">
                    <a:lumMod val="65000"/>
                    <a:lumOff val="35000"/>
                  </a:schemeClr>
                </a:solidFill>
                <a:latin typeface="+mj-ea"/>
                <a:ea typeface="+mj-ea"/>
                <a:cs typeface="方正兰亭细黑_GBK_M" pitchFamily="2" charset="2"/>
              </a:rPr>
              <a:t>和</a:t>
            </a:r>
            <a:r>
              <a:rPr lang="en-US" altLang="zh-CN" sz="1400" dirty="0">
                <a:solidFill>
                  <a:schemeClr val="tx1">
                    <a:lumMod val="65000"/>
                    <a:lumOff val="35000"/>
                  </a:schemeClr>
                </a:solidFill>
                <a:latin typeface="+mj-ea"/>
                <a:ea typeface="+mj-ea"/>
                <a:cs typeface="方正兰亭细黑_GBK_M" pitchFamily="2" charset="2"/>
              </a:rPr>
              <a:t>error</a:t>
            </a:r>
            <a:r>
              <a:rPr lang="zh-CN" altLang="en-US" sz="1400" dirty="0">
                <a:solidFill>
                  <a:schemeClr val="tx1">
                    <a:lumMod val="65000"/>
                    <a:lumOff val="35000"/>
                  </a:schemeClr>
                </a:solidFill>
                <a:latin typeface="+mj-ea"/>
                <a:ea typeface="+mj-ea"/>
                <a:cs typeface="方正兰亭细黑_GBK_M" pitchFamily="2" charset="2"/>
              </a:rPr>
              <a:t>检测 ；</a:t>
            </a:r>
            <a:r>
              <a:rPr lang="en-US" altLang="zh-CN" sz="1400" dirty="0">
                <a:solidFill>
                  <a:schemeClr val="tx1">
                    <a:lumMod val="65000"/>
                    <a:lumOff val="35000"/>
                  </a:schemeClr>
                </a:solidFill>
                <a:latin typeface="+mj-ea"/>
                <a:ea typeface="+mj-ea"/>
                <a:cs typeface="方正兰亭细黑_GBK_M" pitchFamily="2" charset="2"/>
              </a:rPr>
              <a:t>bruteforce</a:t>
            </a:r>
            <a:r>
              <a:rPr lang="zh-CN" altLang="en-US" sz="1400" dirty="0">
                <a:solidFill>
                  <a:schemeClr val="tx1">
                    <a:lumMod val="65000"/>
                    <a:lumOff val="35000"/>
                  </a:schemeClr>
                </a:solidFill>
                <a:latin typeface="+mj-ea"/>
                <a:ea typeface="+mj-ea"/>
                <a:cs typeface="方正兰亭细黑_GBK_M" pitchFamily="2" charset="2"/>
              </a:rPr>
              <a:t>的多线程处理，以及除了基于字典以外的攻击</a:t>
            </a:r>
          </a:p>
        </p:txBody>
      </p:sp>
      <p:sp>
        <p:nvSpPr>
          <p:cNvPr id="84" name="TextBox 83"/>
          <p:cNvSpPr txBox="1"/>
          <p:nvPr/>
        </p:nvSpPr>
        <p:spPr>
          <a:xfrm>
            <a:off x="5124871" y="4161104"/>
            <a:ext cx="2543009" cy="523220"/>
          </a:xfrm>
          <a:prstGeom prst="rect">
            <a:avLst/>
          </a:prstGeom>
          <a:noFill/>
        </p:spPr>
        <p:txBody>
          <a:bodyPr wrap="square" rtlCol="0">
            <a:spAutoFit/>
          </a:bodyPr>
          <a:lstStyle/>
          <a:p>
            <a:pPr algn="just"/>
            <a:r>
              <a:rPr lang="zh-CN" altLang="en-US" sz="1400" dirty="0">
                <a:solidFill>
                  <a:prstClr val="black">
                    <a:lumMod val="65000"/>
                    <a:lumOff val="35000"/>
                  </a:prstClr>
                </a:solidFill>
                <a:latin typeface="微软雅黑"/>
                <a:cs typeface="方正兰亭细黑_GBK_M" pitchFamily="2" charset="2"/>
              </a:rPr>
              <a:t>还需要调试</a:t>
            </a:r>
            <a:r>
              <a:rPr lang="en-US" altLang="zh-CN" sz="1400" dirty="0">
                <a:solidFill>
                  <a:prstClr val="black">
                    <a:lumMod val="65000"/>
                    <a:lumOff val="35000"/>
                  </a:prstClr>
                </a:solidFill>
                <a:latin typeface="微软雅黑"/>
                <a:cs typeface="方正兰亭细黑_GBK_M" pitchFamily="2" charset="2"/>
              </a:rPr>
              <a:t>bug</a:t>
            </a:r>
            <a:r>
              <a:rPr lang="zh-CN" altLang="en-US" sz="1400" dirty="0">
                <a:solidFill>
                  <a:prstClr val="black">
                    <a:lumMod val="65000"/>
                    <a:lumOff val="35000"/>
                  </a:prstClr>
                </a:solidFill>
                <a:latin typeface="微软雅黑"/>
                <a:cs typeface="方正兰亭细黑_GBK_M" pitchFamily="2" charset="2"/>
              </a:rPr>
              <a:t>（</a:t>
            </a:r>
            <a:r>
              <a:rPr lang="en-US" altLang="zh-CN" sz="1400" dirty="0">
                <a:solidFill>
                  <a:prstClr val="black">
                    <a:lumMod val="65000"/>
                    <a:lumOff val="35000"/>
                  </a:prstClr>
                </a:solidFill>
                <a:latin typeface="微软雅黑"/>
                <a:cs typeface="方正兰亭细黑_GBK_M" pitchFamily="2" charset="2"/>
              </a:rPr>
              <a:t>mechanize</a:t>
            </a:r>
            <a:r>
              <a:rPr lang="zh-CN" altLang="en-US" sz="1400" dirty="0">
                <a:solidFill>
                  <a:prstClr val="black">
                    <a:lumMod val="65000"/>
                    <a:lumOff val="35000"/>
                  </a:prstClr>
                </a:solidFill>
                <a:latin typeface="微软雅黑"/>
                <a:cs typeface="方正兰亭细黑_GBK_M" pitchFamily="2" charset="2"/>
              </a:rPr>
              <a:t>，</a:t>
            </a:r>
            <a:r>
              <a:rPr lang="en-US" altLang="zh-CN" sz="1400" dirty="0">
                <a:solidFill>
                  <a:prstClr val="black">
                    <a:lumMod val="65000"/>
                    <a:lumOff val="35000"/>
                  </a:prstClr>
                </a:solidFill>
                <a:latin typeface="微软雅黑"/>
                <a:cs typeface="方正兰亭细黑_GBK_M" pitchFamily="2" charset="2"/>
              </a:rPr>
              <a:t>upload</a:t>
            </a:r>
            <a:r>
              <a:rPr lang="zh-CN" altLang="en-US" sz="1400" dirty="0">
                <a:solidFill>
                  <a:prstClr val="black">
                    <a:lumMod val="65000"/>
                    <a:lumOff val="35000"/>
                  </a:prstClr>
                </a:solidFill>
                <a:latin typeface="微软雅黑"/>
                <a:cs typeface="方正兰亭细黑_GBK_M" pitchFamily="2" charset="2"/>
              </a:rPr>
              <a:t>，</a:t>
            </a:r>
            <a:r>
              <a:rPr lang="en-US" altLang="zh-CN" sz="1400" dirty="0" err="1">
                <a:solidFill>
                  <a:prstClr val="black">
                    <a:lumMod val="65000"/>
                    <a:lumOff val="35000"/>
                  </a:prstClr>
                </a:solidFill>
                <a:latin typeface="微软雅黑"/>
                <a:cs typeface="方正兰亭细黑_GBK_M" pitchFamily="2" charset="2"/>
              </a:rPr>
              <a:t>uploadfile</a:t>
            </a:r>
            <a:r>
              <a:rPr lang="zh-CN" altLang="en-US" sz="1400" dirty="0">
                <a:solidFill>
                  <a:prstClr val="black">
                    <a:lumMod val="65000"/>
                    <a:lumOff val="35000"/>
                  </a:prstClr>
                </a:solidFill>
                <a:latin typeface="微软雅黑"/>
                <a:cs typeface="方正兰亭细黑_GBK_M" pitchFamily="2" charset="2"/>
              </a:rPr>
              <a:t>。。</a:t>
            </a:r>
            <a:r>
              <a:rPr lang="en-US" altLang="zh-CN" sz="1400" dirty="0">
                <a:solidFill>
                  <a:prstClr val="black">
                    <a:lumMod val="65000"/>
                    <a:lumOff val="35000"/>
                  </a:prstClr>
                </a:solidFill>
                <a:latin typeface="微软雅黑"/>
                <a:cs typeface="方正兰亭细黑_GBK_M" pitchFamily="2" charset="2"/>
              </a:rPr>
              <a:t>)</a:t>
            </a:r>
            <a:endParaRPr lang="en-US" altLang="zh-CN" sz="1400" dirty="0">
              <a:solidFill>
                <a:schemeClr val="tx1">
                  <a:lumMod val="65000"/>
                  <a:lumOff val="35000"/>
                </a:schemeClr>
              </a:solidFill>
              <a:latin typeface="+mj-ea"/>
              <a:ea typeface="+mj-ea"/>
            </a:endParaRPr>
          </a:p>
        </p:txBody>
      </p:sp>
      <p:sp>
        <p:nvSpPr>
          <p:cNvPr id="85" name="TextBox 84"/>
          <p:cNvSpPr txBox="1"/>
          <p:nvPr/>
        </p:nvSpPr>
        <p:spPr>
          <a:xfrm>
            <a:off x="-39288" y="2224077"/>
            <a:ext cx="1821974" cy="523220"/>
          </a:xfrm>
          <a:prstGeom prst="rect">
            <a:avLst/>
          </a:prstGeom>
          <a:noFill/>
        </p:spPr>
        <p:txBody>
          <a:bodyPr wrap="none" rtlCol="0">
            <a:spAutoFit/>
          </a:bodyPr>
          <a:lstStyle/>
          <a:p>
            <a:pPr algn="r"/>
            <a:r>
              <a:rPr lang="zh-CN" altLang="en-US" sz="1400" dirty="0">
                <a:solidFill>
                  <a:schemeClr val="tx1">
                    <a:lumMod val="65000"/>
                    <a:lumOff val="35000"/>
                  </a:schemeClr>
                </a:solidFill>
                <a:latin typeface="+mj-ea"/>
                <a:ea typeface="+mj-ea"/>
                <a:cs typeface="方正兰亭细黑_GBK_M" pitchFamily="2" charset="2"/>
              </a:rPr>
              <a:t>网站</a:t>
            </a:r>
            <a:r>
              <a:rPr lang="en-US" altLang="zh-CN" sz="1400" dirty="0">
                <a:solidFill>
                  <a:schemeClr val="tx1">
                    <a:lumMod val="65000"/>
                    <a:lumOff val="35000"/>
                  </a:schemeClr>
                </a:solidFill>
                <a:latin typeface="+mj-ea"/>
                <a:ea typeface="+mj-ea"/>
                <a:cs typeface="方正兰亭细黑_GBK_M" pitchFamily="2" charset="2"/>
              </a:rPr>
              <a:t>writeup</a:t>
            </a:r>
            <a:r>
              <a:rPr lang="zh-CN" altLang="en-US" sz="1400" dirty="0">
                <a:solidFill>
                  <a:schemeClr val="tx1">
                    <a:lumMod val="65000"/>
                    <a:lumOff val="35000"/>
                  </a:schemeClr>
                </a:solidFill>
                <a:latin typeface="+mj-ea"/>
                <a:ea typeface="+mj-ea"/>
                <a:cs typeface="方正兰亭细黑_GBK_M" pitchFamily="2" charset="2"/>
              </a:rPr>
              <a:t>在线</a:t>
            </a:r>
            <a:endParaRPr lang="en-US" altLang="zh-CN" sz="1400" dirty="0">
              <a:solidFill>
                <a:schemeClr val="tx1">
                  <a:lumMod val="65000"/>
                  <a:lumOff val="35000"/>
                </a:schemeClr>
              </a:solidFill>
              <a:latin typeface="+mj-ea"/>
              <a:ea typeface="+mj-ea"/>
              <a:cs typeface="方正兰亭细黑_GBK_M" pitchFamily="2" charset="2"/>
            </a:endParaRPr>
          </a:p>
          <a:p>
            <a:pPr algn="r"/>
            <a:r>
              <a:rPr lang="en-US" altLang="zh-CN" sz="1400" dirty="0">
                <a:solidFill>
                  <a:schemeClr val="tx1">
                    <a:lumMod val="65000"/>
                    <a:lumOff val="35000"/>
                  </a:schemeClr>
                </a:solidFill>
                <a:latin typeface="+mj-ea"/>
                <a:ea typeface="+mj-ea"/>
                <a:cs typeface="方正兰亭细黑_GBK_M" pitchFamily="2" charset="2"/>
              </a:rPr>
              <a:t>Markdown</a:t>
            </a:r>
            <a:r>
              <a:rPr lang="zh-CN" altLang="en-US" sz="1400" dirty="0">
                <a:solidFill>
                  <a:schemeClr val="tx1">
                    <a:lumMod val="65000"/>
                    <a:lumOff val="35000"/>
                  </a:schemeClr>
                </a:solidFill>
                <a:latin typeface="+mj-ea"/>
                <a:ea typeface="+mj-ea"/>
                <a:cs typeface="方正兰亭细黑_GBK_M" pitchFamily="2" charset="2"/>
              </a:rPr>
              <a:t>格式提交</a:t>
            </a:r>
            <a:endParaRPr lang="en-US" altLang="zh-CN" sz="1400" dirty="0">
              <a:solidFill>
                <a:schemeClr val="tx1">
                  <a:lumMod val="65000"/>
                  <a:lumOff val="35000"/>
                </a:schemeClr>
              </a:solidFill>
              <a:latin typeface="+mj-ea"/>
              <a:ea typeface="+mj-ea"/>
              <a:cs typeface="方正兰亭细黑_GBK_M" pitchFamily="2" charset="2"/>
            </a:endParaRPr>
          </a:p>
        </p:txBody>
      </p:sp>
      <p:sp>
        <p:nvSpPr>
          <p:cNvPr id="86" name="TextBox 85"/>
          <p:cNvSpPr txBox="1"/>
          <p:nvPr/>
        </p:nvSpPr>
        <p:spPr>
          <a:xfrm>
            <a:off x="968359" y="3158456"/>
            <a:ext cx="1430355" cy="523220"/>
          </a:xfrm>
          <a:prstGeom prst="rect">
            <a:avLst/>
          </a:prstGeom>
          <a:noFill/>
        </p:spPr>
        <p:txBody>
          <a:bodyPr wrap="square" rtlCol="0">
            <a:spAutoFit/>
          </a:bodyPr>
          <a:lstStyle/>
          <a:p>
            <a:pPr algn="r"/>
            <a:r>
              <a:rPr lang="zh-CN" altLang="en-US" sz="1400" dirty="0">
                <a:solidFill>
                  <a:schemeClr val="tx1">
                    <a:lumMod val="65000"/>
                    <a:lumOff val="35000"/>
                  </a:schemeClr>
                </a:solidFill>
                <a:latin typeface="+mj-ea"/>
                <a:ea typeface="+mj-ea"/>
                <a:cs typeface="方正兰亭细黑_GBK_M" pitchFamily="2" charset="2"/>
              </a:rPr>
              <a:t>网站的异常处理，</a:t>
            </a:r>
            <a:endParaRPr lang="en-US" altLang="zh-CN" sz="1400" dirty="0">
              <a:solidFill>
                <a:schemeClr val="tx1">
                  <a:lumMod val="65000"/>
                  <a:lumOff val="35000"/>
                </a:schemeClr>
              </a:solidFill>
              <a:latin typeface="+mj-ea"/>
              <a:ea typeface="+mj-ea"/>
              <a:cs typeface="方正兰亭细黑_GBK_M" pitchFamily="2" charset="2"/>
            </a:endParaRPr>
          </a:p>
          <a:p>
            <a:pPr algn="r"/>
            <a:r>
              <a:rPr lang="zh-CN" altLang="en-US" sz="1400" dirty="0">
                <a:solidFill>
                  <a:schemeClr val="tx1">
                    <a:lumMod val="65000"/>
                    <a:lumOff val="35000"/>
                  </a:schemeClr>
                </a:solidFill>
                <a:latin typeface="+mj-ea"/>
                <a:ea typeface="+mj-ea"/>
                <a:cs typeface="方正兰亭细黑_GBK_M" pitchFamily="2" charset="2"/>
              </a:rPr>
              <a:t>不能让服务器崩</a:t>
            </a:r>
            <a:endParaRPr lang="en-US" altLang="zh-CN" sz="1400" dirty="0">
              <a:solidFill>
                <a:schemeClr val="tx1">
                  <a:lumMod val="65000"/>
                  <a:lumOff val="35000"/>
                </a:schemeClr>
              </a:solidFill>
              <a:latin typeface="+mj-ea"/>
              <a:ea typeface="+mj-ea"/>
              <a:cs typeface="方正兰亭细黑_GBK_M" pitchFamily="2" charset="2"/>
            </a:endParaRPr>
          </a:p>
        </p:txBody>
      </p:sp>
      <p:sp>
        <p:nvSpPr>
          <p:cNvPr id="87" name="TextBox 86"/>
          <p:cNvSpPr txBox="1"/>
          <p:nvPr/>
        </p:nvSpPr>
        <p:spPr>
          <a:xfrm>
            <a:off x="2622062" y="4153788"/>
            <a:ext cx="1082348" cy="307777"/>
          </a:xfrm>
          <a:prstGeom prst="rect">
            <a:avLst/>
          </a:prstGeom>
          <a:noFill/>
        </p:spPr>
        <p:txBody>
          <a:bodyPr wrap="none" rtlCol="0">
            <a:spAutoFit/>
          </a:bodyPr>
          <a:lstStyle/>
          <a:p>
            <a:pPr algn="r"/>
            <a:r>
              <a:rPr lang="zh-CN" altLang="en-US" sz="1400" dirty="0">
                <a:solidFill>
                  <a:schemeClr val="tx1">
                    <a:lumMod val="65000"/>
                    <a:lumOff val="35000"/>
                  </a:schemeClr>
                </a:solidFill>
                <a:latin typeface="+mj-ea"/>
                <a:ea typeface="+mj-ea"/>
                <a:cs typeface="方正兰亭细黑_GBK_M" pitchFamily="2" charset="2"/>
              </a:rPr>
              <a:t>做题、出题</a:t>
            </a:r>
            <a:endParaRPr lang="en-US" altLang="zh-CN" sz="1400" dirty="0">
              <a:solidFill>
                <a:schemeClr val="tx1">
                  <a:lumMod val="65000"/>
                  <a:lumOff val="35000"/>
                </a:schemeClr>
              </a:solidFill>
              <a:latin typeface="+mj-ea"/>
              <a:ea typeface="+mj-ea"/>
              <a:cs typeface="方正兰亭细黑_GBK_M" pitchFamily="2" charset="2"/>
            </a:endParaRPr>
          </a:p>
        </p:txBody>
      </p:sp>
      <p:sp>
        <p:nvSpPr>
          <p:cNvPr id="30" name="TextBox 29"/>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未来工作</a:t>
            </a:r>
          </a:p>
        </p:txBody>
      </p:sp>
      <p:cxnSp>
        <p:nvCxnSpPr>
          <p:cNvPr id="32" name="直接连接符 31"/>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96951566"/>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3" name="任意多边形 12"/>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056153" y="4366922"/>
            <a:ext cx="3541715" cy="216024"/>
            <a:chOff x="3153258" y="4604579"/>
            <a:chExt cx="3541715" cy="216024"/>
          </a:xfrm>
          <a:solidFill>
            <a:schemeClr val="accent5"/>
          </a:solidFill>
        </p:grpSpPr>
        <p:sp>
          <p:nvSpPr>
            <p:cNvPr id="16" name="圆角矩形 15"/>
            <p:cNvSpPr/>
            <p:nvPr/>
          </p:nvSpPr>
          <p:spPr>
            <a:xfrm>
              <a:off x="3153258" y="4604579"/>
              <a:ext cx="1449873" cy="2160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itchFamily="34" charset="-122"/>
                  <a:ea typeface="微软雅黑" pitchFamily="34" charset="-122"/>
                </a:rPr>
                <a:t>汇报人：凌霄汉</a:t>
              </a:r>
            </a:p>
          </p:txBody>
        </p:sp>
        <p:sp>
          <p:nvSpPr>
            <p:cNvPr id="17" name="圆角矩形 16"/>
            <p:cNvSpPr/>
            <p:nvPr/>
          </p:nvSpPr>
          <p:spPr>
            <a:xfrm>
              <a:off x="4780312" y="4604579"/>
              <a:ext cx="1914661" cy="2160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itchFamily="34" charset="-122"/>
                  <a:ea typeface="微软雅黑" pitchFamily="34" charset="-122"/>
                </a:rPr>
                <a:t>时间：</a:t>
              </a:r>
              <a:r>
                <a:rPr lang="en-US" altLang="zh-CN" sz="1200" dirty="0">
                  <a:solidFill>
                    <a:schemeClr val="bg1"/>
                  </a:solidFill>
                  <a:latin typeface="微软雅黑" pitchFamily="34" charset="-122"/>
                  <a:ea typeface="微软雅黑" pitchFamily="34" charset="-122"/>
                </a:rPr>
                <a:t>2019</a:t>
              </a:r>
              <a:r>
                <a:rPr lang="zh-CN" altLang="en-US" sz="1200" dirty="0">
                  <a:solidFill>
                    <a:schemeClr val="bg1"/>
                  </a:solidFill>
                  <a:latin typeface="微软雅黑" pitchFamily="34" charset="-122"/>
                  <a:ea typeface="微软雅黑" pitchFamily="34" charset="-122"/>
                </a:rPr>
                <a:t>年</a:t>
              </a:r>
              <a:r>
                <a:rPr lang="en-US" altLang="zh-CN" sz="1200" dirty="0">
                  <a:solidFill>
                    <a:schemeClr val="bg1"/>
                  </a:solidFill>
                  <a:latin typeface="微软雅黑" pitchFamily="34" charset="-122"/>
                  <a:ea typeface="微软雅黑" pitchFamily="34" charset="-122"/>
                </a:rPr>
                <a:t>11</a:t>
              </a:r>
              <a:r>
                <a:rPr lang="zh-CN" altLang="en-US" sz="1200" dirty="0">
                  <a:solidFill>
                    <a:schemeClr val="bg1"/>
                  </a:solidFill>
                  <a:latin typeface="微软雅黑" pitchFamily="34" charset="-122"/>
                  <a:ea typeface="微软雅黑" pitchFamily="34" charset="-122"/>
                </a:rPr>
                <a:t>月</a:t>
              </a:r>
              <a:r>
                <a:rPr lang="en-US" altLang="zh-CN" sz="1200" dirty="0">
                  <a:solidFill>
                    <a:schemeClr val="bg1"/>
                  </a:solidFill>
                  <a:latin typeface="微软雅黑" pitchFamily="34" charset="-122"/>
                  <a:ea typeface="微软雅黑" pitchFamily="34" charset="-122"/>
                </a:rPr>
                <a:t>28</a:t>
              </a:r>
              <a:r>
                <a:rPr lang="zh-CN" altLang="en-US" sz="1200" dirty="0">
                  <a:solidFill>
                    <a:schemeClr val="bg1"/>
                  </a:solidFill>
                  <a:latin typeface="微软雅黑" pitchFamily="34" charset="-122"/>
                  <a:ea typeface="微软雅黑" pitchFamily="34" charset="-122"/>
                </a:rPr>
                <a:t>日</a:t>
              </a:r>
            </a:p>
          </p:txBody>
        </p:sp>
      </p:grpSp>
      <p:pic>
        <p:nvPicPr>
          <p:cNvPr id="21" name="Picture 3"/>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3328140" y="1835839"/>
            <a:ext cx="2536272" cy="784830"/>
          </a:xfrm>
          <a:prstGeom prst="rect">
            <a:avLst/>
          </a:prstGeom>
          <a:noFill/>
          <a:effectLst/>
        </p:spPr>
        <p:txBody>
          <a:bodyPr wrap="none" rtlCol="0">
            <a:spAutoFit/>
          </a:bodyPr>
          <a:lstStyle/>
          <a:p>
            <a:r>
              <a:rPr lang="en-US" altLang="zh-CN" sz="4500" dirty="0">
                <a:solidFill>
                  <a:schemeClr val="accent5"/>
                </a:solidFill>
                <a:latin typeface="微软雅黑" pitchFamily="34" charset="-122"/>
                <a:ea typeface="造字工房俊雅锐宋体验版常规体" pitchFamily="50" charset="-122"/>
              </a:rPr>
              <a:t>THANKS</a:t>
            </a:r>
            <a:endParaRPr lang="zh-CN" altLang="en-US" sz="4500" dirty="0">
              <a:solidFill>
                <a:schemeClr val="accent5"/>
              </a:solidFill>
              <a:latin typeface="微软雅黑" pitchFamily="34" charset="-122"/>
              <a:ea typeface="造字工房俊雅锐宋体验版常规体" pitchFamily="50" charset="-122"/>
            </a:endParaRPr>
          </a:p>
        </p:txBody>
      </p:sp>
    </p:spTree>
    <p:custDataLst>
      <p:tags r:id="rId1"/>
    </p:custDataLst>
    <p:extLst>
      <p:ext uri="{BB962C8B-B14F-4D97-AF65-F5344CB8AC3E}">
        <p14:creationId xmlns:p14="http://schemas.microsoft.com/office/powerpoint/2010/main" val="215816028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3448" y="2256279"/>
            <a:ext cx="3326553" cy="630942"/>
          </a:xfrm>
          <a:prstGeom prst="rect">
            <a:avLst/>
          </a:prstGeom>
          <a:noFill/>
        </p:spPr>
        <p:txBody>
          <a:bodyPr wrap="none" rtlCol="0">
            <a:spAutoFit/>
          </a:bodyPr>
          <a:lstStyle/>
          <a:p>
            <a:pPr algn="ctr"/>
            <a:r>
              <a:rPr lang="zh-CN" altLang="en-US" sz="3500" dirty="0">
                <a:solidFill>
                  <a:schemeClr val="accent2">
                    <a:lumMod val="75000"/>
                  </a:schemeClr>
                </a:solidFill>
                <a:latin typeface="+mj-ea"/>
                <a:ea typeface="+mj-ea"/>
              </a:rPr>
              <a:t>小组工作与分工</a:t>
            </a:r>
          </a:p>
        </p:txBody>
      </p:sp>
      <p:pic>
        <p:nvPicPr>
          <p:cNvPr id="4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组合 40"/>
          <p:cNvGrpSpPr/>
          <p:nvPr/>
        </p:nvGrpSpPr>
        <p:grpSpPr>
          <a:xfrm>
            <a:off x="1199354" y="1542971"/>
            <a:ext cx="2704780" cy="2081072"/>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p:cNvSpPr txBox="1"/>
            <p:nvPr/>
          </p:nvSpPr>
          <p:spPr>
            <a:xfrm>
              <a:off x="4519952" y="1045125"/>
              <a:ext cx="168818" cy="289617"/>
            </a:xfrm>
            <a:prstGeom prst="rect">
              <a:avLst/>
            </a:prstGeom>
            <a:noFill/>
          </p:spPr>
          <p:txBody>
            <a:bodyPr wrap="none" rtlCol="0">
              <a:spAutoFit/>
            </a:bodyPr>
            <a:lstStyle/>
            <a:p>
              <a:r>
                <a:rPr lang="en-US" altLang="zh-CN" sz="9000" dirty="0">
                  <a:solidFill>
                    <a:schemeClr val="accent2">
                      <a:lumMod val="75000"/>
                    </a:schemeClr>
                  </a:solidFill>
                  <a:latin typeface="+mj-ea"/>
                  <a:ea typeface="+mj-ea"/>
                </a:rPr>
                <a:t>1</a:t>
              </a:r>
              <a:endParaRPr lang="zh-CN" altLang="en-US" sz="9000" dirty="0">
                <a:solidFill>
                  <a:schemeClr val="accent2">
                    <a:lumMod val="75000"/>
                  </a:schemeClr>
                </a:solidFill>
                <a:latin typeface="+mj-ea"/>
                <a:ea typeface="+mj-ea"/>
              </a:endParaRPr>
            </a:p>
          </p:txBody>
        </p:sp>
      </p:grpSp>
      <p:grpSp>
        <p:nvGrpSpPr>
          <p:cNvPr id="31" name="组合 30"/>
          <p:cNvGrpSpPr/>
          <p:nvPr/>
        </p:nvGrpSpPr>
        <p:grpSpPr>
          <a:xfrm>
            <a:off x="0" y="1"/>
            <a:ext cx="707045" cy="200648"/>
            <a:chOff x="90210" y="108662"/>
            <a:chExt cx="1213732" cy="344438"/>
          </a:xfrm>
        </p:grpSpPr>
        <p:sp>
          <p:nvSpPr>
            <p:cNvPr id="32" name="任意多边形 31"/>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93359" y="1772272"/>
            <a:ext cx="1423450" cy="142345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15415" y="2306372"/>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2602033" y="1165284"/>
            <a:ext cx="2722112" cy="2722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80762" y="114577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1</a:t>
            </a:r>
            <a:endParaRPr lang="zh-CN" altLang="en-US" sz="2500" b="1" dirty="0">
              <a:solidFill>
                <a:schemeClr val="bg1"/>
              </a:solidFill>
              <a:latin typeface="微软雅黑" pitchFamily="34" charset="-122"/>
              <a:ea typeface="微软雅黑" pitchFamily="34" charset="-122"/>
            </a:endParaRPr>
          </a:p>
        </p:txBody>
      </p:sp>
      <p:sp>
        <p:nvSpPr>
          <p:cNvPr id="17" name="椭圆 16"/>
          <p:cNvSpPr/>
          <p:nvPr/>
        </p:nvSpPr>
        <p:spPr>
          <a:xfrm>
            <a:off x="5025810" y="218566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2</a:t>
            </a:r>
            <a:endParaRPr lang="zh-CN" altLang="en-US" sz="2500" b="1" dirty="0">
              <a:solidFill>
                <a:schemeClr val="bg1"/>
              </a:solidFill>
              <a:latin typeface="微软雅黑" pitchFamily="34" charset="-122"/>
              <a:ea typeface="微软雅黑" pitchFamily="34" charset="-122"/>
            </a:endParaRPr>
          </a:p>
        </p:txBody>
      </p:sp>
      <p:sp>
        <p:nvSpPr>
          <p:cNvPr id="20" name="椭圆 19"/>
          <p:cNvSpPr/>
          <p:nvPr/>
        </p:nvSpPr>
        <p:spPr>
          <a:xfrm>
            <a:off x="4480762" y="3277110"/>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3</a:t>
            </a:r>
            <a:endParaRPr lang="zh-CN" altLang="en-US" sz="2500" b="1" dirty="0">
              <a:solidFill>
                <a:schemeClr val="bg1"/>
              </a:solidFill>
              <a:latin typeface="微软雅黑" pitchFamily="34" charset="-122"/>
              <a:ea typeface="微软雅黑" pitchFamily="34" charset="-122"/>
            </a:endParaRPr>
          </a:p>
        </p:txBody>
      </p:sp>
      <p:sp>
        <p:nvSpPr>
          <p:cNvPr id="21" name="TextBox 20"/>
          <p:cNvSpPr txBox="1"/>
          <p:nvPr/>
        </p:nvSpPr>
        <p:spPr>
          <a:xfrm>
            <a:off x="583307" y="2218563"/>
            <a:ext cx="1016744" cy="615553"/>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网站基本情况</a:t>
            </a:r>
            <a:endParaRPr lang="en-US" altLang="zh-CN" sz="2000" b="1" dirty="0">
              <a:solidFill>
                <a:schemeClr val="bg1"/>
              </a:solidFill>
              <a:latin typeface="微软雅黑" pitchFamily="34" charset="-122"/>
              <a:ea typeface="微软雅黑" pitchFamily="34" charset="-122"/>
            </a:endParaRPr>
          </a:p>
        </p:txBody>
      </p:sp>
      <p:sp>
        <p:nvSpPr>
          <p:cNvPr id="22" name="TextBox 21"/>
          <p:cNvSpPr txBox="1"/>
          <p:nvPr/>
        </p:nvSpPr>
        <p:spPr>
          <a:xfrm>
            <a:off x="5224907" y="1145772"/>
            <a:ext cx="3084553" cy="484748"/>
          </a:xfrm>
          <a:prstGeom prst="rect">
            <a:avLst/>
          </a:prstGeom>
          <a:noFill/>
        </p:spPr>
        <p:txBody>
          <a:bodyPr wrap="square" lIns="0" tIns="0" rIns="0" bIns="0" rtlCol="0">
            <a:spAutoFit/>
          </a:bodyPr>
          <a:lstStyle/>
          <a:p>
            <a:pPr algn="just"/>
            <a:r>
              <a:rPr lang="zh-CN" altLang="en-US" sz="1050" dirty="0">
                <a:solidFill>
                  <a:schemeClr val="tx1">
                    <a:lumMod val="65000"/>
                    <a:lumOff val="35000"/>
                  </a:schemeClr>
                </a:solidFill>
                <a:latin typeface="微软雅黑" pitchFamily="34" charset="-122"/>
                <a:ea typeface="微软雅黑" pitchFamily="34" charset="-122"/>
              </a:rPr>
              <a:t>实现用户在写</a:t>
            </a:r>
            <a:r>
              <a:rPr lang="en-US" altLang="zh-CN" sz="1050" dirty="0">
                <a:solidFill>
                  <a:schemeClr val="tx1">
                    <a:lumMod val="65000"/>
                    <a:lumOff val="35000"/>
                  </a:schemeClr>
                </a:solidFill>
                <a:latin typeface="微软雅黑" pitchFamily="34" charset="-122"/>
                <a:ea typeface="微软雅黑" pitchFamily="34" charset="-122"/>
              </a:rPr>
              <a:t>writeup</a:t>
            </a:r>
            <a:r>
              <a:rPr lang="zh-CN" altLang="en-US" sz="1050" dirty="0">
                <a:solidFill>
                  <a:schemeClr val="tx1">
                    <a:lumMod val="65000"/>
                    <a:lumOff val="35000"/>
                  </a:schemeClr>
                </a:solidFill>
                <a:latin typeface="微软雅黑" pitchFamily="34" charset="-122"/>
                <a:ea typeface="微软雅黑" pitchFamily="34" charset="-122"/>
              </a:rPr>
              <a:t>时可在线编辑，修改和删除，集成富文本编辑器或者</a:t>
            </a:r>
            <a:r>
              <a:rPr lang="en-US" altLang="zh-CN" sz="1050" dirty="0">
                <a:solidFill>
                  <a:schemeClr val="tx1">
                    <a:lumMod val="65000"/>
                    <a:lumOff val="35000"/>
                  </a:schemeClr>
                </a:solidFill>
                <a:latin typeface="微软雅黑" pitchFamily="34" charset="-122"/>
                <a:ea typeface="微软雅黑" pitchFamily="34" charset="-122"/>
              </a:rPr>
              <a:t>markdown</a:t>
            </a:r>
            <a:r>
              <a:rPr lang="zh-CN" altLang="en-US" sz="1050" dirty="0">
                <a:solidFill>
                  <a:schemeClr val="tx1">
                    <a:lumMod val="65000"/>
                    <a:lumOff val="35000"/>
                  </a:schemeClr>
                </a:solidFill>
                <a:latin typeface="微软雅黑" pitchFamily="34" charset="-122"/>
                <a:ea typeface="微软雅黑" pitchFamily="34" charset="-122"/>
              </a:rPr>
              <a:t>编辑器，类似于</a:t>
            </a:r>
            <a:r>
              <a:rPr lang="en-US" altLang="zh-CN" sz="1050" dirty="0">
                <a:solidFill>
                  <a:schemeClr val="tx1">
                    <a:lumMod val="65000"/>
                    <a:lumOff val="35000"/>
                  </a:schemeClr>
                </a:solidFill>
                <a:latin typeface="微软雅黑" pitchFamily="34" charset="-122"/>
                <a:ea typeface="微软雅黑" pitchFamily="34" charset="-122"/>
              </a:rPr>
              <a:t>CSDN</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pwnable.tw</a:t>
            </a:r>
            <a:r>
              <a:rPr lang="zh-CN" altLang="en-US" sz="1050" dirty="0">
                <a:solidFill>
                  <a:schemeClr val="tx1">
                    <a:lumMod val="65000"/>
                    <a:lumOff val="35000"/>
                  </a:schemeClr>
                </a:solidFill>
                <a:latin typeface="微软雅黑" pitchFamily="34" charset="-122"/>
                <a:ea typeface="微软雅黑" pitchFamily="34" charset="-122"/>
              </a:rPr>
              <a:t>的样式。</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23" name="TextBox 22"/>
          <p:cNvSpPr txBox="1"/>
          <p:nvPr/>
        </p:nvSpPr>
        <p:spPr>
          <a:xfrm>
            <a:off x="5708163" y="2336348"/>
            <a:ext cx="2852530" cy="338554"/>
          </a:xfrm>
          <a:prstGeom prst="rect">
            <a:avLst/>
          </a:prstGeom>
          <a:noFill/>
        </p:spPr>
        <p:txBody>
          <a:bodyPr wrap="square" lIns="0" tIns="0" rIns="0" bIns="0" rtlCol="0">
            <a:spAutoFit/>
          </a:bodyPr>
          <a:lstStyle/>
          <a:p>
            <a:pPr algn="just"/>
            <a:r>
              <a:rPr lang="zh-CN" altLang="en-US" sz="1100" dirty="0">
                <a:solidFill>
                  <a:schemeClr val="tx1">
                    <a:lumMod val="65000"/>
                    <a:lumOff val="35000"/>
                  </a:schemeClr>
                </a:solidFill>
                <a:latin typeface="微软雅黑" pitchFamily="34" charset="-122"/>
                <a:ea typeface="微软雅黑" pitchFamily="34" charset="-122"/>
              </a:rPr>
              <a:t>对于自己出题方面，目前除</a:t>
            </a:r>
            <a:r>
              <a:rPr lang="en-US" altLang="zh-CN" sz="1100" dirty="0" err="1">
                <a:solidFill>
                  <a:schemeClr val="tx1">
                    <a:lumMod val="65000"/>
                    <a:lumOff val="35000"/>
                  </a:schemeClr>
                </a:solidFill>
                <a:latin typeface="微软雅黑" pitchFamily="34" charset="-122"/>
                <a:ea typeface="微软雅黑" pitchFamily="34" charset="-122"/>
              </a:rPr>
              <a:t>pwn</a:t>
            </a:r>
            <a:r>
              <a:rPr lang="zh-CN" altLang="en-US" sz="1100" dirty="0">
                <a:solidFill>
                  <a:schemeClr val="tx1">
                    <a:lumMod val="65000"/>
                    <a:lumOff val="35000"/>
                  </a:schemeClr>
                </a:solidFill>
                <a:latin typeface="微软雅黑" pitchFamily="34" charset="-122"/>
                <a:ea typeface="微软雅黑" pitchFamily="34" charset="-122"/>
              </a:rPr>
              <a:t>之外，其他还处于学习阶段。</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24" name="TextBox 23"/>
          <p:cNvSpPr txBox="1"/>
          <p:nvPr/>
        </p:nvSpPr>
        <p:spPr>
          <a:xfrm>
            <a:off x="5198229" y="3379580"/>
            <a:ext cx="3137908" cy="646331"/>
          </a:xfrm>
          <a:prstGeom prst="rect">
            <a:avLst/>
          </a:prstGeom>
          <a:noFill/>
        </p:spPr>
        <p:txBody>
          <a:bodyPr wrap="square" lIns="0" tIns="0" rIns="0" bIns="0" rtlCol="0">
            <a:spAutoFit/>
          </a:bodyPr>
          <a:lstStyle/>
          <a:p>
            <a:pPr algn="just"/>
            <a:r>
              <a:rPr lang="zh-CN" altLang="en-US" sz="1050" dirty="0">
                <a:solidFill>
                  <a:schemeClr val="tx1">
                    <a:lumMod val="65000"/>
                    <a:lumOff val="35000"/>
                  </a:schemeClr>
                </a:solidFill>
                <a:latin typeface="微软雅黑" pitchFamily="34" charset="-122"/>
                <a:ea typeface="微软雅黑" pitchFamily="34" charset="-122"/>
              </a:rPr>
              <a:t>异常处理方面还很欠缺，现在出现一个未知的</a:t>
            </a:r>
            <a:r>
              <a:rPr lang="en-US" altLang="zh-CN" sz="1050" dirty="0">
                <a:solidFill>
                  <a:schemeClr val="tx1">
                    <a:lumMod val="65000"/>
                    <a:lumOff val="35000"/>
                  </a:schemeClr>
                </a:solidFill>
                <a:latin typeface="微软雅黑" pitchFamily="34" charset="-122"/>
                <a:ea typeface="微软雅黑" pitchFamily="34" charset="-122"/>
              </a:rPr>
              <a:t>bug</a:t>
            </a:r>
            <a:r>
              <a:rPr lang="zh-CN" altLang="en-US" sz="1050" dirty="0">
                <a:solidFill>
                  <a:schemeClr val="tx1">
                    <a:lumMod val="65000"/>
                    <a:lumOff val="35000"/>
                  </a:schemeClr>
                </a:solidFill>
                <a:latin typeface="微软雅黑" pitchFamily="34" charset="-122"/>
                <a:ea typeface="微软雅黑" pitchFamily="34" charset="-122"/>
              </a:rPr>
              <a:t>时，网站会崩，如何进行异常处理使网站的稳定性提高，让用户不小心发现了错误仍然可以继续稳定使用是一件很重要的事。</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25" name="TextBox 24"/>
          <p:cNvSpPr txBox="1"/>
          <p:nvPr/>
        </p:nvSpPr>
        <p:spPr>
          <a:xfrm>
            <a:off x="3019513" y="1814264"/>
            <a:ext cx="1879680" cy="1693156"/>
          </a:xfrm>
          <a:prstGeom prst="rect">
            <a:avLst/>
          </a:prstGeom>
          <a:noFill/>
        </p:spPr>
        <p:txBody>
          <a:bodyPr wrap="square" lIns="0" tIns="0" rIns="0" bIns="0" rtlCol="0">
            <a:spAutoFit/>
          </a:bodyPr>
          <a:lstStyle/>
          <a:p>
            <a:pPr algn="just">
              <a:lnSpc>
                <a:spcPct val="130000"/>
              </a:lnSpc>
            </a:pPr>
            <a:r>
              <a:rPr lang="zh-CN" altLang="en-US" sz="1200" dirty="0">
                <a:solidFill>
                  <a:schemeClr val="bg1"/>
                </a:solidFill>
                <a:latin typeface="微软雅黑" pitchFamily="34" charset="-122"/>
                <a:ea typeface="微软雅黑" pitchFamily="34" charset="-122"/>
              </a:rPr>
              <a:t>已经基本实现了一个</a:t>
            </a:r>
            <a:r>
              <a:rPr lang="en-US" altLang="zh-CN" sz="1200" dirty="0">
                <a:solidFill>
                  <a:schemeClr val="bg1"/>
                </a:solidFill>
                <a:latin typeface="微软雅黑" pitchFamily="34" charset="-122"/>
                <a:ea typeface="微软雅黑" pitchFamily="34" charset="-122"/>
              </a:rPr>
              <a:t>CTF</a:t>
            </a:r>
            <a:r>
              <a:rPr lang="zh-CN" altLang="en-US" sz="1200" dirty="0">
                <a:solidFill>
                  <a:schemeClr val="bg1"/>
                </a:solidFill>
                <a:latin typeface="微软雅黑" pitchFamily="34" charset="-122"/>
                <a:ea typeface="微软雅黑" pitchFamily="34" charset="-122"/>
              </a:rPr>
              <a:t>平台的功能，发公告，发送个人消息，做题，管理员界面，个人</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战队排行</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趋势图，用户的消息空间，上传写好的</a:t>
            </a:r>
            <a:r>
              <a:rPr lang="en-US" altLang="zh-CN" sz="1200" dirty="0">
                <a:solidFill>
                  <a:schemeClr val="bg1"/>
                </a:solidFill>
                <a:latin typeface="微软雅黑" pitchFamily="34" charset="-122"/>
                <a:ea typeface="微软雅黑" pitchFamily="34" charset="-122"/>
              </a:rPr>
              <a:t>writeup</a:t>
            </a:r>
            <a:r>
              <a:rPr lang="zh-CN" altLang="en-US" sz="1200" dirty="0">
                <a:solidFill>
                  <a:schemeClr val="bg1"/>
                </a:solidFill>
                <a:latin typeface="微软雅黑" pitchFamily="34" charset="-122"/>
                <a:ea typeface="微软雅黑" pitchFamily="34" charset="-122"/>
              </a:rPr>
              <a:t>，战队的申请</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审核</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解散</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退出等</a:t>
            </a:r>
            <a:r>
              <a:rPr lang="zh-CN" altLang="en-US" sz="1400" dirty="0">
                <a:solidFill>
                  <a:schemeClr val="bg1"/>
                </a:solidFill>
                <a:latin typeface="微软雅黑" pitchFamily="34" charset="-122"/>
                <a:ea typeface="微软雅黑" pitchFamily="34" charset="-122"/>
              </a:rPr>
              <a:t>。</a:t>
            </a:r>
            <a:endParaRPr lang="en-US" altLang="zh-CN" sz="1400" dirty="0">
              <a:solidFill>
                <a:schemeClr val="bg1"/>
              </a:solidFill>
              <a:latin typeface="微软雅黑" pitchFamily="34" charset="-122"/>
              <a:ea typeface="微软雅黑" pitchFamily="34" charset="-122"/>
            </a:endParaRPr>
          </a:p>
        </p:txBody>
      </p: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大体工作</a:t>
            </a:r>
          </a:p>
        </p:txBody>
      </p:sp>
      <p:sp>
        <p:nvSpPr>
          <p:cNvPr id="36" name="TextBox 35"/>
          <p:cNvSpPr txBox="1"/>
          <p:nvPr/>
        </p:nvSpPr>
        <p:spPr>
          <a:xfrm>
            <a:off x="1575455" y="290645"/>
            <a:ext cx="2061783" cy="338554"/>
          </a:xfrm>
          <a:prstGeom prst="rect">
            <a:avLst/>
          </a:prstGeom>
          <a:noFill/>
        </p:spPr>
        <p:txBody>
          <a:bodyPr wrap="none" rtlCol="0">
            <a:spAutoFit/>
          </a:bodyPr>
          <a:lstStyle/>
          <a:p>
            <a:r>
              <a:rPr lang="en-US" altLang="zh-CN" sz="1600" dirty="0">
                <a:solidFill>
                  <a:schemeClr val="tx1">
                    <a:lumMod val="65000"/>
                    <a:lumOff val="35000"/>
                  </a:schemeClr>
                </a:solidFill>
                <a:latin typeface="+mj-ea"/>
                <a:ea typeface="+mj-ea"/>
              </a:rPr>
              <a:t>THE SIGNIFICANCE</a:t>
            </a:r>
            <a:endParaRPr lang="zh-CN" altLang="en-US" sz="1600" dirty="0">
              <a:solidFill>
                <a:schemeClr val="tx1">
                  <a:lumMod val="65000"/>
                  <a:lumOff val="35000"/>
                </a:schemeClr>
              </a:solidFill>
              <a:latin typeface="+mj-ea"/>
              <a:ea typeface="+mj-ea"/>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119766"/>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93359" y="1772272"/>
            <a:ext cx="1423450" cy="142345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515415" y="2306372"/>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2602033" y="1165284"/>
            <a:ext cx="2722112" cy="2722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80762" y="114577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1</a:t>
            </a:r>
            <a:endParaRPr lang="zh-CN" altLang="en-US" sz="2500" b="1" dirty="0">
              <a:solidFill>
                <a:schemeClr val="bg1"/>
              </a:solidFill>
              <a:latin typeface="微软雅黑" pitchFamily="34" charset="-122"/>
              <a:ea typeface="微软雅黑" pitchFamily="34" charset="-122"/>
            </a:endParaRPr>
          </a:p>
        </p:txBody>
      </p:sp>
      <p:sp>
        <p:nvSpPr>
          <p:cNvPr id="17" name="椭圆 16"/>
          <p:cNvSpPr/>
          <p:nvPr/>
        </p:nvSpPr>
        <p:spPr>
          <a:xfrm>
            <a:off x="5025810" y="218566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2</a:t>
            </a:r>
            <a:endParaRPr lang="zh-CN" altLang="en-US" sz="2500" b="1" dirty="0">
              <a:solidFill>
                <a:schemeClr val="bg1"/>
              </a:solidFill>
              <a:latin typeface="微软雅黑" pitchFamily="34" charset="-122"/>
              <a:ea typeface="微软雅黑" pitchFamily="34" charset="-122"/>
            </a:endParaRPr>
          </a:p>
        </p:txBody>
      </p:sp>
      <p:sp>
        <p:nvSpPr>
          <p:cNvPr id="20" name="椭圆 19"/>
          <p:cNvSpPr/>
          <p:nvPr/>
        </p:nvSpPr>
        <p:spPr>
          <a:xfrm>
            <a:off x="4480762" y="3277110"/>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微软雅黑" pitchFamily="34" charset="-122"/>
                <a:ea typeface="微软雅黑" pitchFamily="34" charset="-122"/>
              </a:rPr>
              <a:t>3</a:t>
            </a:r>
            <a:endParaRPr lang="zh-CN" altLang="en-US" sz="2500" b="1" dirty="0">
              <a:solidFill>
                <a:schemeClr val="bg1"/>
              </a:solidFill>
              <a:latin typeface="微软雅黑" pitchFamily="34" charset="-122"/>
              <a:ea typeface="微软雅黑" pitchFamily="34" charset="-122"/>
            </a:endParaRPr>
          </a:p>
        </p:txBody>
      </p:sp>
      <p:sp>
        <p:nvSpPr>
          <p:cNvPr id="21" name="TextBox 20"/>
          <p:cNvSpPr txBox="1"/>
          <p:nvPr/>
        </p:nvSpPr>
        <p:spPr>
          <a:xfrm>
            <a:off x="583307" y="2218563"/>
            <a:ext cx="1016744" cy="615553"/>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漏洞扫描基本情况</a:t>
            </a:r>
            <a:endParaRPr lang="en-US" altLang="zh-CN" sz="2000" b="1" dirty="0">
              <a:solidFill>
                <a:schemeClr val="bg1"/>
              </a:solidFill>
              <a:latin typeface="微软雅黑" pitchFamily="34" charset="-122"/>
              <a:ea typeface="微软雅黑" pitchFamily="34" charset="-122"/>
            </a:endParaRPr>
          </a:p>
        </p:txBody>
      </p:sp>
      <p:sp>
        <p:nvSpPr>
          <p:cNvPr id="22" name="TextBox 21"/>
          <p:cNvSpPr txBox="1"/>
          <p:nvPr/>
        </p:nvSpPr>
        <p:spPr>
          <a:xfrm>
            <a:off x="5198229" y="1144408"/>
            <a:ext cx="3084553" cy="323165"/>
          </a:xfrm>
          <a:prstGeom prst="rect">
            <a:avLst/>
          </a:prstGeom>
          <a:noFill/>
        </p:spPr>
        <p:txBody>
          <a:bodyPr wrap="square" lIns="0" tIns="0" rIns="0" bIns="0" rtlCol="0">
            <a:spAutoFit/>
          </a:bodyPr>
          <a:lstStyle/>
          <a:p>
            <a:pPr algn="just"/>
            <a:r>
              <a:rPr lang="zh-CN" altLang="en-US" sz="1050" dirty="0"/>
              <a:t>还需要调试</a:t>
            </a:r>
            <a:r>
              <a:rPr lang="en-US" altLang="zh-CN" sz="1050" dirty="0"/>
              <a:t>bug</a:t>
            </a:r>
            <a:r>
              <a:rPr lang="zh-CN" altLang="en-US" sz="1050" dirty="0"/>
              <a:t>（</a:t>
            </a:r>
            <a:r>
              <a:rPr lang="en-US" altLang="zh-CN" sz="1050" dirty="0"/>
              <a:t>mechanize</a:t>
            </a:r>
            <a:r>
              <a:rPr lang="zh-CN" altLang="en-US" sz="1050" dirty="0"/>
              <a:t>，</a:t>
            </a:r>
            <a:r>
              <a:rPr lang="en-US" altLang="zh-CN" sz="1050" dirty="0"/>
              <a:t>upload</a:t>
            </a:r>
            <a:r>
              <a:rPr lang="zh-CN" altLang="en-US" sz="1050" dirty="0"/>
              <a:t>，</a:t>
            </a:r>
            <a:r>
              <a:rPr lang="en-US" altLang="zh-CN" sz="1050" dirty="0" err="1"/>
              <a:t>uploadfile</a:t>
            </a:r>
            <a:r>
              <a:rPr lang="zh-CN" altLang="en-US" sz="1050" dirty="0"/>
              <a:t>。。</a:t>
            </a:r>
            <a:r>
              <a:rPr lang="en-US" altLang="zh-CN" sz="1050" dirty="0"/>
              <a:t>)</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23" name="TextBox 22"/>
          <p:cNvSpPr txBox="1"/>
          <p:nvPr/>
        </p:nvSpPr>
        <p:spPr>
          <a:xfrm>
            <a:off x="5708163" y="2336348"/>
            <a:ext cx="2852530" cy="507831"/>
          </a:xfrm>
          <a:prstGeom prst="rect">
            <a:avLst/>
          </a:prstGeom>
          <a:noFill/>
        </p:spPr>
        <p:txBody>
          <a:bodyPr wrap="square" lIns="0" tIns="0" rIns="0" bIns="0" rtlCol="0">
            <a:spAutoFit/>
          </a:bodyPr>
          <a:lstStyle/>
          <a:p>
            <a:pPr algn="just"/>
            <a:r>
              <a:rPr lang="zh-CN" altLang="en-US" sz="1100" dirty="0"/>
              <a:t>增加扫描的完善性（</a:t>
            </a:r>
            <a:r>
              <a:rPr lang="en-US" altLang="zh-CN" sz="1100" dirty="0" err="1"/>
              <a:t>xss</a:t>
            </a:r>
            <a:r>
              <a:rPr lang="zh-CN" altLang="en-US" sz="1100" dirty="0"/>
              <a:t>扫描）；</a:t>
            </a:r>
            <a:r>
              <a:rPr lang="en-US" altLang="zh-CN" sz="1100" dirty="0" err="1"/>
              <a:t>sql</a:t>
            </a:r>
            <a:r>
              <a:rPr lang="zh-CN" altLang="en-US" sz="1100" dirty="0"/>
              <a:t>只做了</a:t>
            </a:r>
            <a:r>
              <a:rPr lang="en-US" altLang="zh-CN" sz="1100" dirty="0"/>
              <a:t>bool</a:t>
            </a:r>
            <a:r>
              <a:rPr lang="zh-CN" altLang="en-US" sz="1100" dirty="0"/>
              <a:t>和</a:t>
            </a:r>
            <a:r>
              <a:rPr lang="en-US" altLang="zh-CN" sz="1100" dirty="0"/>
              <a:t>error</a:t>
            </a:r>
            <a:r>
              <a:rPr lang="zh-CN" altLang="en-US" sz="1100" dirty="0"/>
              <a:t>检测 ；</a:t>
            </a:r>
            <a:r>
              <a:rPr lang="en-US" altLang="zh-CN" sz="1100" dirty="0"/>
              <a:t>bruteforce</a:t>
            </a:r>
            <a:r>
              <a:rPr lang="zh-CN" altLang="en-US" sz="1100" dirty="0"/>
              <a:t>的多线程处理，以及除了基于字典以外的攻击</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24" name="TextBox 23"/>
          <p:cNvSpPr txBox="1"/>
          <p:nvPr/>
        </p:nvSpPr>
        <p:spPr>
          <a:xfrm>
            <a:off x="5198229" y="3415205"/>
            <a:ext cx="3137908" cy="323165"/>
          </a:xfrm>
          <a:prstGeom prst="rect">
            <a:avLst/>
          </a:prstGeom>
          <a:noFill/>
        </p:spPr>
        <p:txBody>
          <a:bodyPr wrap="square" lIns="0" tIns="0" rIns="0" bIns="0" rtlCol="0">
            <a:spAutoFit/>
          </a:bodyPr>
          <a:lstStyle/>
          <a:p>
            <a:pPr algn="just"/>
            <a:r>
              <a:rPr lang="en-US" altLang="zh-CN" sz="1050" dirty="0"/>
              <a:t>html</a:t>
            </a:r>
            <a:r>
              <a:rPr lang="zh-CN" altLang="en-US" sz="1050" dirty="0"/>
              <a:t>和</a:t>
            </a:r>
            <a:r>
              <a:rPr lang="en-US" altLang="zh-CN" sz="1050" dirty="0"/>
              <a:t>word</a:t>
            </a:r>
            <a:r>
              <a:rPr lang="zh-CN" altLang="en-US" sz="1050" dirty="0"/>
              <a:t>的输出（实际上代码已经写完了，还没有测试，之后还要涉及到一些排版问题）</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25" name="TextBox 24"/>
          <p:cNvSpPr txBox="1"/>
          <p:nvPr/>
        </p:nvSpPr>
        <p:spPr>
          <a:xfrm>
            <a:off x="3037451" y="1623652"/>
            <a:ext cx="1879680" cy="1933222"/>
          </a:xfrm>
          <a:prstGeom prst="rect">
            <a:avLst/>
          </a:prstGeom>
          <a:noFill/>
        </p:spPr>
        <p:txBody>
          <a:bodyPr wrap="square" lIns="0" tIns="0" rIns="0" bIns="0" rtlCol="0">
            <a:spAutoFit/>
          </a:bodyPr>
          <a:lstStyle/>
          <a:p>
            <a:pPr algn="just">
              <a:lnSpc>
                <a:spcPct val="130000"/>
              </a:lnSpc>
            </a:pPr>
            <a:r>
              <a:rPr lang="zh-CN" altLang="en-US" sz="1200" dirty="0">
                <a:solidFill>
                  <a:schemeClr val="bg1"/>
                </a:solidFill>
              </a:rPr>
              <a:t>四种扫描模块的基本原理已经了解，现在已经可以大致使用，但还是有一些</a:t>
            </a:r>
            <a:r>
              <a:rPr lang="en-US" altLang="zh-CN" sz="1200" dirty="0">
                <a:solidFill>
                  <a:schemeClr val="bg1"/>
                </a:solidFill>
              </a:rPr>
              <a:t>bug</a:t>
            </a:r>
            <a:r>
              <a:rPr lang="zh-CN" altLang="en-US" sz="1200" dirty="0">
                <a:solidFill>
                  <a:schemeClr val="bg1"/>
                </a:solidFill>
              </a:rPr>
              <a:t>。 实际上，四种模块是从网上找到的，但并不是盲目进行使用，而是进行了充分的理解和解析，便于学习和提升能</a:t>
            </a:r>
            <a:r>
              <a:rPr lang="zh-CN" altLang="en-US" sz="1400" dirty="0">
                <a:solidFill>
                  <a:schemeClr val="bg1"/>
                </a:solidFill>
                <a:latin typeface="微软雅黑" pitchFamily="34" charset="-122"/>
                <a:ea typeface="微软雅黑" pitchFamily="34" charset="-122"/>
              </a:rPr>
              <a:t>力。</a:t>
            </a:r>
            <a:endParaRPr lang="en-US" altLang="zh-CN" sz="1400" dirty="0">
              <a:solidFill>
                <a:schemeClr val="bg1"/>
              </a:solidFill>
              <a:latin typeface="微软雅黑" pitchFamily="34" charset="-122"/>
              <a:ea typeface="微软雅黑" pitchFamily="34" charset="-122"/>
            </a:endParaRPr>
          </a:p>
        </p:txBody>
      </p: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大体工作</a:t>
            </a:r>
          </a:p>
        </p:txBody>
      </p:sp>
      <p:sp>
        <p:nvSpPr>
          <p:cNvPr id="36" name="TextBox 35"/>
          <p:cNvSpPr txBox="1"/>
          <p:nvPr/>
        </p:nvSpPr>
        <p:spPr>
          <a:xfrm>
            <a:off x="1575455" y="290645"/>
            <a:ext cx="2061783" cy="338554"/>
          </a:xfrm>
          <a:prstGeom prst="rect">
            <a:avLst/>
          </a:prstGeom>
          <a:noFill/>
        </p:spPr>
        <p:txBody>
          <a:bodyPr wrap="none" rtlCol="0">
            <a:spAutoFit/>
          </a:bodyPr>
          <a:lstStyle/>
          <a:p>
            <a:r>
              <a:rPr lang="en-US" altLang="zh-CN" sz="1600" dirty="0">
                <a:solidFill>
                  <a:schemeClr val="tx1">
                    <a:lumMod val="65000"/>
                    <a:lumOff val="35000"/>
                  </a:schemeClr>
                </a:solidFill>
                <a:latin typeface="+mj-ea"/>
                <a:ea typeface="+mj-ea"/>
              </a:rPr>
              <a:t>THE SIGNIFICANCE</a:t>
            </a:r>
            <a:endParaRPr lang="zh-CN" altLang="en-US" sz="1600" dirty="0">
              <a:solidFill>
                <a:schemeClr val="tx1">
                  <a:lumMod val="65000"/>
                  <a:lumOff val="35000"/>
                </a:schemeClr>
              </a:solidFill>
              <a:latin typeface="+mj-ea"/>
              <a:ea typeface="+mj-ea"/>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82848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34"/>
          <p:cNvSpPr/>
          <p:nvPr/>
        </p:nvSpPr>
        <p:spPr>
          <a:xfrm rot="5400000" flipV="1">
            <a:off x="6542122" y="2283153"/>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2"/>
          <p:cNvSpPr/>
          <p:nvPr/>
        </p:nvSpPr>
        <p:spPr>
          <a:xfrm rot="5400000">
            <a:off x="1138228" y="720236"/>
            <a:ext cx="1096433" cy="140477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620334" y="853945"/>
            <a:ext cx="5241838" cy="118640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4"/>
          <p:cNvSpPr>
            <a:spLocks noChangeArrowheads="1"/>
          </p:cNvSpPr>
          <p:nvPr/>
        </p:nvSpPr>
        <p:spPr bwMode="auto">
          <a:xfrm>
            <a:off x="1070709" y="1251766"/>
            <a:ext cx="8998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bg1"/>
                </a:solidFill>
                <a:latin typeface="微软雅黑" pitchFamily="34" charset="-122"/>
                <a:ea typeface="微软雅黑" pitchFamily="34" charset="-122"/>
              </a:rPr>
              <a:t>凌霄汉</a:t>
            </a:r>
          </a:p>
        </p:txBody>
      </p:sp>
      <p:sp>
        <p:nvSpPr>
          <p:cNvPr id="39" name="TextBox 31"/>
          <p:cNvSpPr>
            <a:spLocks noChangeArrowheads="1"/>
          </p:cNvSpPr>
          <p:nvPr/>
        </p:nvSpPr>
        <p:spPr bwMode="auto">
          <a:xfrm>
            <a:off x="6900974" y="2836674"/>
            <a:ext cx="874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solidFill>
                  <a:schemeClr val="bg1"/>
                </a:solidFill>
                <a:latin typeface="微软雅黑" pitchFamily="34" charset="-122"/>
                <a:ea typeface="微软雅黑" pitchFamily="34" charset="-122"/>
              </a:rPr>
              <a:t>王硕</a:t>
            </a:r>
          </a:p>
        </p:txBody>
      </p:sp>
      <p:sp>
        <p:nvSpPr>
          <p:cNvPr id="21" name="TextBox 20"/>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个人分工</a:t>
            </a:r>
          </a:p>
        </p:txBody>
      </p:sp>
      <p:sp>
        <p:nvSpPr>
          <p:cNvPr id="34" name="TextBox 33"/>
          <p:cNvSpPr txBox="1"/>
          <p:nvPr/>
        </p:nvSpPr>
        <p:spPr>
          <a:xfrm>
            <a:off x="1575455" y="290645"/>
            <a:ext cx="1890967" cy="338554"/>
          </a:xfrm>
          <a:prstGeom prst="rect">
            <a:avLst/>
          </a:prstGeom>
          <a:noFill/>
        </p:spPr>
        <p:txBody>
          <a:bodyPr wrap="none" rtlCol="0">
            <a:spAutoFit/>
          </a:bodyPr>
          <a:lstStyle/>
          <a:p>
            <a:r>
              <a:rPr lang="en-US" altLang="zh-CN" sz="1600" dirty="0">
                <a:solidFill>
                  <a:schemeClr val="tx1">
                    <a:lumMod val="65000"/>
                    <a:lumOff val="35000"/>
                  </a:schemeClr>
                </a:solidFill>
                <a:latin typeface="+mj-ea"/>
                <a:ea typeface="+mj-ea"/>
              </a:rPr>
              <a:t>RESEARCH IDEAS</a:t>
            </a:r>
            <a:endParaRPr lang="zh-CN" altLang="en-US" sz="1600" dirty="0">
              <a:solidFill>
                <a:schemeClr val="tx1">
                  <a:lumMod val="65000"/>
                  <a:lumOff val="35000"/>
                </a:schemeClr>
              </a:solidFill>
              <a:latin typeface="+mj-ea"/>
              <a:ea typeface="+mj-ea"/>
            </a:endParaRPr>
          </a:p>
        </p:txBody>
      </p:sp>
      <p:cxnSp>
        <p:nvCxnSpPr>
          <p:cNvPr id="35" name="直接连接符 34"/>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圆角矩形 31">
            <a:extLst>
              <a:ext uri="{FF2B5EF4-FFF2-40B4-BE49-F238E27FC236}">
                <a16:creationId xmlns:a16="http://schemas.microsoft.com/office/drawing/2014/main" id="{1C001235-02F5-40A4-86C8-7BEC6C924DB8}"/>
              </a:ext>
            </a:extLst>
          </p:cNvPr>
          <p:cNvSpPr/>
          <p:nvPr/>
        </p:nvSpPr>
        <p:spPr>
          <a:xfrm>
            <a:off x="706677" y="2374615"/>
            <a:ext cx="5241838" cy="118640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42">
            <a:extLst>
              <a:ext uri="{FF2B5EF4-FFF2-40B4-BE49-F238E27FC236}">
                <a16:creationId xmlns:a16="http://schemas.microsoft.com/office/drawing/2014/main" id="{7B6ED59A-C27E-4611-ADBF-D37D7B837CED}"/>
              </a:ext>
            </a:extLst>
          </p:cNvPr>
          <p:cNvSpPr/>
          <p:nvPr/>
        </p:nvSpPr>
        <p:spPr>
          <a:xfrm rot="5400000">
            <a:off x="1154984" y="3712336"/>
            <a:ext cx="1096433" cy="140477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28">
            <a:extLst>
              <a:ext uri="{FF2B5EF4-FFF2-40B4-BE49-F238E27FC236}">
                <a16:creationId xmlns:a16="http://schemas.microsoft.com/office/drawing/2014/main" id="{C60FC3BF-17C6-4BBE-8A82-79CB2FFE3DC7}"/>
              </a:ext>
            </a:extLst>
          </p:cNvPr>
          <p:cNvSpPr/>
          <p:nvPr/>
        </p:nvSpPr>
        <p:spPr>
          <a:xfrm>
            <a:off x="2742920" y="3804694"/>
            <a:ext cx="5241838" cy="118640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D9479FB-CA80-49F5-9FC4-8B0E17100D08}"/>
              </a:ext>
            </a:extLst>
          </p:cNvPr>
          <p:cNvSpPr/>
          <p:nvPr/>
        </p:nvSpPr>
        <p:spPr>
          <a:xfrm>
            <a:off x="1093402" y="4230058"/>
            <a:ext cx="877164" cy="369332"/>
          </a:xfrm>
          <a:prstGeom prst="rect">
            <a:avLst/>
          </a:prstGeom>
        </p:spPr>
        <p:txBody>
          <a:bodyPr wrap="none">
            <a:spAutoFit/>
          </a:bodyPr>
          <a:lstStyle/>
          <a:p>
            <a:pPr algn="ctr"/>
            <a:r>
              <a:rPr lang="zh-CN" altLang="en-US" b="1" dirty="0">
                <a:solidFill>
                  <a:schemeClr val="bg1"/>
                </a:solidFill>
                <a:latin typeface="微软雅黑" pitchFamily="34" charset="-122"/>
                <a:ea typeface="微软雅黑" pitchFamily="34" charset="-122"/>
              </a:rPr>
              <a:t>谢庆贺</a:t>
            </a:r>
          </a:p>
        </p:txBody>
      </p:sp>
      <p:sp>
        <p:nvSpPr>
          <p:cNvPr id="3" name="矩形 2">
            <a:extLst>
              <a:ext uri="{FF2B5EF4-FFF2-40B4-BE49-F238E27FC236}">
                <a16:creationId xmlns:a16="http://schemas.microsoft.com/office/drawing/2014/main" id="{F3FA9218-C79D-40CD-9FA8-2A7D78B77BA8}"/>
              </a:ext>
            </a:extLst>
          </p:cNvPr>
          <p:cNvSpPr/>
          <p:nvPr/>
        </p:nvSpPr>
        <p:spPr>
          <a:xfrm>
            <a:off x="2978980" y="3983837"/>
            <a:ext cx="4883191" cy="861774"/>
          </a:xfrm>
          <a:prstGeom prst="rect">
            <a:avLst/>
          </a:prstGeom>
        </p:spPr>
        <p:txBody>
          <a:bodyPr wrap="square">
            <a:spAutoFit/>
          </a:bodyPr>
          <a:lstStyle/>
          <a:p>
            <a:pPr algn="just"/>
            <a:r>
              <a:rPr lang="zh-CN" altLang="en-US" sz="1200" dirty="0">
                <a:solidFill>
                  <a:schemeClr val="bg1"/>
                </a:solidFill>
                <a:latin typeface="微软雅黑" pitchFamily="34" charset="-122"/>
                <a:ea typeface="微软雅黑" pitchFamily="34" charset="-122"/>
                <a:sym typeface="微软雅黑" pitchFamily="34" charset="-122"/>
              </a:rPr>
              <a:t>进行了网站在服务器上的部署，部署方式为：</a:t>
            </a:r>
            <a:r>
              <a:rPr lang="en-US" altLang="zh-CN" sz="1200" dirty="0" err="1">
                <a:solidFill>
                  <a:schemeClr val="bg1"/>
                </a:solidFill>
                <a:latin typeface="微软雅黑" pitchFamily="34" charset="-122"/>
                <a:ea typeface="微软雅黑" pitchFamily="34" charset="-122"/>
                <a:sym typeface="微软雅黑" pitchFamily="34" charset="-122"/>
              </a:rPr>
              <a:t>flask+nginx+gunicorn+supervisor</a:t>
            </a:r>
            <a:r>
              <a:rPr lang="zh-CN" altLang="en-US" sz="1200" dirty="0">
                <a:solidFill>
                  <a:schemeClr val="bg1"/>
                </a:solidFill>
                <a:latin typeface="微软雅黑" pitchFamily="34" charset="-122"/>
                <a:ea typeface="微软雅黑" pitchFamily="34" charset="-122"/>
                <a:sym typeface="微软雅黑" pitchFamily="34" charset="-122"/>
              </a:rPr>
              <a:t>，实现了文件上传下载功能（失误在于写好了才发现可以集成在线</a:t>
            </a:r>
            <a:r>
              <a:rPr lang="en-US" altLang="zh-CN" sz="1200" dirty="0">
                <a:solidFill>
                  <a:schemeClr val="bg1"/>
                </a:solidFill>
                <a:latin typeface="微软雅黑" pitchFamily="34" charset="-122"/>
                <a:ea typeface="微软雅黑" pitchFamily="34" charset="-122"/>
                <a:sym typeface="微软雅黑" pitchFamily="34" charset="-122"/>
              </a:rPr>
              <a:t>markdown</a:t>
            </a:r>
            <a:r>
              <a:rPr lang="zh-CN" altLang="en-US" sz="1200" dirty="0">
                <a:solidFill>
                  <a:schemeClr val="bg1"/>
                </a:solidFill>
                <a:latin typeface="微软雅黑" pitchFamily="34" charset="-122"/>
                <a:ea typeface="微软雅黑" pitchFamily="34" charset="-122"/>
                <a:sym typeface="微软雅黑" pitchFamily="34" charset="-122"/>
              </a:rPr>
              <a:t>编辑器，想改但还没改完。），原创三道</a:t>
            </a:r>
            <a:r>
              <a:rPr lang="en-US" altLang="zh-CN" sz="1200" dirty="0" err="1">
                <a:solidFill>
                  <a:schemeClr val="bg1"/>
                </a:solidFill>
                <a:latin typeface="微软雅黑" pitchFamily="34" charset="-122"/>
                <a:ea typeface="微软雅黑" pitchFamily="34" charset="-122"/>
                <a:sym typeface="微软雅黑" pitchFamily="34" charset="-122"/>
              </a:rPr>
              <a:t>pwn</a:t>
            </a:r>
            <a:r>
              <a:rPr lang="zh-CN" altLang="en-US" sz="1200" dirty="0">
                <a:solidFill>
                  <a:schemeClr val="bg1"/>
                </a:solidFill>
                <a:latin typeface="微软雅黑" pitchFamily="34" charset="-122"/>
                <a:ea typeface="微软雅黑" pitchFamily="34" charset="-122"/>
                <a:sym typeface="微软雅黑" pitchFamily="34" charset="-122"/>
              </a:rPr>
              <a:t>题并在服务器上进行了部署</a:t>
            </a:r>
            <a:r>
              <a:rPr lang="zh-CN" altLang="en-US" sz="1400" dirty="0">
                <a:solidFill>
                  <a:schemeClr val="bg1"/>
                </a:solidFill>
                <a:latin typeface="微软雅黑" pitchFamily="34" charset="-122"/>
                <a:ea typeface="微软雅黑" pitchFamily="34" charset="-122"/>
                <a:sym typeface="微软雅黑" pitchFamily="34" charset="-122"/>
              </a:rPr>
              <a:t>。</a:t>
            </a: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4" name="矩形 3">
            <a:extLst>
              <a:ext uri="{FF2B5EF4-FFF2-40B4-BE49-F238E27FC236}">
                <a16:creationId xmlns:a16="http://schemas.microsoft.com/office/drawing/2014/main" id="{941A4837-3B7D-4B3A-AE99-0E68729DE6F0}"/>
              </a:ext>
            </a:extLst>
          </p:cNvPr>
          <p:cNvSpPr/>
          <p:nvPr/>
        </p:nvSpPr>
        <p:spPr>
          <a:xfrm>
            <a:off x="2742920" y="974770"/>
            <a:ext cx="4895473" cy="1015663"/>
          </a:xfrm>
          <a:prstGeom prst="rect">
            <a:avLst/>
          </a:prstGeom>
        </p:spPr>
        <p:txBody>
          <a:bodyPr wrap="square">
            <a:spAutoFit/>
          </a:bodyPr>
          <a:lstStyle/>
          <a:p>
            <a:pPr algn="just"/>
            <a:r>
              <a:rPr lang="zh-CN" altLang="en-US" sz="1200" dirty="0">
                <a:solidFill>
                  <a:schemeClr val="bg1"/>
                </a:solidFill>
              </a:rPr>
              <a:t>漏洞扫描知识的学习； 通过别人的代码来进行学习的基础上修改了一些</a:t>
            </a:r>
            <a:r>
              <a:rPr lang="en-US" altLang="zh-CN" sz="1200" dirty="0">
                <a:solidFill>
                  <a:schemeClr val="bg1"/>
                </a:solidFill>
              </a:rPr>
              <a:t>bug</a:t>
            </a:r>
            <a:r>
              <a:rPr lang="zh-CN" altLang="en-US" sz="1200" dirty="0">
                <a:solidFill>
                  <a:schemeClr val="bg1"/>
                </a:solidFill>
              </a:rPr>
              <a:t>；目前以大致清楚各个模块的基本功能。 目前以在项目中引入弱密钥</a:t>
            </a:r>
            <a:r>
              <a:rPr lang="en-US" altLang="zh-CN" sz="1200" dirty="0">
                <a:solidFill>
                  <a:schemeClr val="bg1"/>
                </a:solidFill>
              </a:rPr>
              <a:t>weak-password</a:t>
            </a:r>
            <a:r>
              <a:rPr lang="zh-CN" altLang="en-US" sz="1200" dirty="0">
                <a:solidFill>
                  <a:schemeClr val="bg1"/>
                </a:solidFill>
              </a:rPr>
              <a:t>碰撞扫描模块，</a:t>
            </a:r>
            <a:r>
              <a:rPr lang="en-US" altLang="zh-CN" sz="1200" dirty="0" err="1">
                <a:solidFill>
                  <a:schemeClr val="bg1"/>
                </a:solidFill>
              </a:rPr>
              <a:t>sql</a:t>
            </a:r>
            <a:r>
              <a:rPr lang="zh-CN" altLang="en-US" sz="1200" dirty="0">
                <a:solidFill>
                  <a:schemeClr val="bg1"/>
                </a:solidFill>
              </a:rPr>
              <a:t>注入扫描模块，</a:t>
            </a:r>
            <a:r>
              <a:rPr lang="en-US" altLang="zh-CN" sz="1200" dirty="0" err="1">
                <a:solidFill>
                  <a:schemeClr val="bg1"/>
                </a:solidFill>
              </a:rPr>
              <a:t>xss</a:t>
            </a:r>
            <a:r>
              <a:rPr lang="zh-CN" altLang="en-US" sz="1200" dirty="0">
                <a:solidFill>
                  <a:schemeClr val="bg1"/>
                </a:solidFill>
              </a:rPr>
              <a:t>漏洞扫描模块，文件上传漏洞。目前已可以在一定程度上使用。 了解了不同代码风格和不同的实现方式</a:t>
            </a:r>
            <a:r>
              <a:rPr lang="zh-CN" altLang="en-US" sz="1050" dirty="0">
                <a:solidFill>
                  <a:schemeClr val="bg1"/>
                </a:solidFill>
              </a:rPr>
              <a:t>。</a:t>
            </a:r>
            <a:endParaRPr lang="en-US" altLang="zh-CN" sz="1050" b="1" dirty="0">
              <a:solidFill>
                <a:schemeClr val="bg1"/>
              </a:solidFill>
              <a:latin typeface="微软雅黑" pitchFamily="34" charset="-122"/>
              <a:ea typeface="微软雅黑" pitchFamily="34" charset="-122"/>
              <a:sym typeface="微软雅黑" pitchFamily="34" charset="-122"/>
            </a:endParaRPr>
          </a:p>
        </p:txBody>
      </p:sp>
      <p:sp>
        <p:nvSpPr>
          <p:cNvPr id="17" name="矩形 16">
            <a:extLst>
              <a:ext uri="{FF2B5EF4-FFF2-40B4-BE49-F238E27FC236}">
                <a16:creationId xmlns:a16="http://schemas.microsoft.com/office/drawing/2014/main" id="{AED73379-F790-481D-B3E6-D81483F3743D}"/>
              </a:ext>
            </a:extLst>
          </p:cNvPr>
          <p:cNvSpPr/>
          <p:nvPr/>
        </p:nvSpPr>
        <p:spPr>
          <a:xfrm>
            <a:off x="706677" y="2459986"/>
            <a:ext cx="5241838" cy="1015663"/>
          </a:xfrm>
          <a:prstGeom prst="rect">
            <a:avLst/>
          </a:prstGeom>
        </p:spPr>
        <p:txBody>
          <a:bodyPr wrap="square">
            <a:spAutoFit/>
          </a:bodyPr>
          <a:lstStyle/>
          <a:p>
            <a:pPr algn="just"/>
            <a:r>
              <a:rPr lang="zh-CN" altLang="en-US" sz="1200" dirty="0">
                <a:solidFill>
                  <a:schemeClr val="bg1"/>
                </a:solidFill>
              </a:rPr>
              <a:t>进行网站的公告系统、消息系统等前后端的开发，添加了管理员界面，可以进行公告管理，消息管理，题目的发布与编辑删除等</a:t>
            </a:r>
            <a:endParaRPr lang="en-US" altLang="zh-CN" sz="1200" dirty="0">
              <a:solidFill>
                <a:schemeClr val="bg1"/>
              </a:solidFill>
            </a:endParaRPr>
          </a:p>
          <a:p>
            <a:pPr algn="just"/>
            <a:r>
              <a:rPr lang="zh-CN" altLang="en-US" sz="1200" dirty="0">
                <a:solidFill>
                  <a:schemeClr val="bg1"/>
                </a:solidFill>
              </a:rPr>
              <a:t>对战队方面进行了逻辑方面的实现，包括战队的申请</a:t>
            </a:r>
            <a:r>
              <a:rPr lang="en-US" altLang="zh-CN" sz="1200" dirty="0">
                <a:solidFill>
                  <a:schemeClr val="bg1"/>
                </a:solidFill>
              </a:rPr>
              <a:t>/</a:t>
            </a:r>
            <a:r>
              <a:rPr lang="zh-CN" altLang="en-US" sz="1200" dirty="0">
                <a:solidFill>
                  <a:schemeClr val="bg1"/>
                </a:solidFill>
              </a:rPr>
              <a:t>审核</a:t>
            </a:r>
            <a:r>
              <a:rPr lang="en-US" altLang="zh-CN" sz="1200" dirty="0">
                <a:solidFill>
                  <a:schemeClr val="bg1"/>
                </a:solidFill>
              </a:rPr>
              <a:t>/</a:t>
            </a:r>
            <a:r>
              <a:rPr lang="zh-CN" altLang="en-US" sz="1200" dirty="0">
                <a:solidFill>
                  <a:schemeClr val="bg1"/>
                </a:solidFill>
              </a:rPr>
              <a:t>战队消息发送等，实现了动态</a:t>
            </a:r>
            <a:r>
              <a:rPr lang="en-US" altLang="zh-CN" sz="1200" dirty="0">
                <a:solidFill>
                  <a:schemeClr val="bg1"/>
                </a:solidFill>
              </a:rPr>
              <a:t>top10</a:t>
            </a:r>
            <a:r>
              <a:rPr lang="zh-CN" altLang="en-US" sz="1200" dirty="0">
                <a:solidFill>
                  <a:schemeClr val="bg1"/>
                </a:solidFill>
              </a:rPr>
              <a:t>战队趋势图的功能。</a:t>
            </a:r>
            <a:endParaRPr lang="en-US" altLang="zh-CN" sz="1200" dirty="0">
              <a:solidFill>
                <a:schemeClr val="bg1"/>
              </a:solidFill>
            </a:endParaRPr>
          </a:p>
          <a:p>
            <a:pPr algn="just"/>
            <a:r>
              <a:rPr lang="zh-CN" altLang="en-US" sz="1200" dirty="0">
                <a:solidFill>
                  <a:schemeClr val="bg1"/>
                </a:solidFill>
              </a:rPr>
              <a:t>学习了一些</a:t>
            </a:r>
            <a:r>
              <a:rPr lang="en-US" altLang="zh-CN" sz="1200" dirty="0">
                <a:solidFill>
                  <a:schemeClr val="bg1"/>
                </a:solidFill>
              </a:rPr>
              <a:t>web</a:t>
            </a:r>
            <a:r>
              <a:rPr lang="zh-CN" altLang="en-US" sz="1200" dirty="0">
                <a:solidFill>
                  <a:schemeClr val="bg1"/>
                </a:solidFill>
              </a:rPr>
              <a:t>类</a:t>
            </a:r>
            <a:r>
              <a:rPr lang="en-US" altLang="zh-CN" sz="1200" dirty="0">
                <a:solidFill>
                  <a:schemeClr val="bg1"/>
                </a:solidFill>
              </a:rPr>
              <a:t>CTF</a:t>
            </a:r>
            <a:r>
              <a:rPr lang="zh-CN" altLang="en-US" sz="1200" dirty="0">
                <a:solidFill>
                  <a:schemeClr val="bg1"/>
                </a:solidFill>
              </a:rPr>
              <a:t>的题目，也学着进行题目的部署，目前也限于简单题</a:t>
            </a:r>
            <a:endParaRPr lang="en-US" altLang="zh-CN" sz="1200" dirty="0">
              <a:solidFill>
                <a:schemeClr val="bg1"/>
              </a:solidFill>
            </a:endParaRPr>
          </a:p>
        </p:txBody>
      </p:sp>
    </p:spTree>
    <p:custDataLst>
      <p:tags r:id="rId1"/>
    </p:custDataLst>
    <p:extLst>
      <p:ext uri="{BB962C8B-B14F-4D97-AF65-F5344CB8AC3E}">
        <p14:creationId xmlns:p14="http://schemas.microsoft.com/office/powerpoint/2010/main" val="669796438"/>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318279" y="2271354"/>
            <a:ext cx="2877711" cy="630942"/>
          </a:xfrm>
          <a:prstGeom prst="rect">
            <a:avLst/>
          </a:prstGeom>
          <a:noFill/>
        </p:spPr>
        <p:txBody>
          <a:bodyPr wrap="none" rtlCol="0">
            <a:spAutoFit/>
          </a:bodyPr>
          <a:lstStyle/>
          <a:p>
            <a:pPr algn="ctr"/>
            <a:r>
              <a:rPr lang="zh-CN" altLang="en-US" sz="3500" dirty="0">
                <a:solidFill>
                  <a:schemeClr val="accent2">
                    <a:lumMod val="75000"/>
                  </a:schemeClr>
                </a:solidFill>
                <a:latin typeface="+mj-ea"/>
                <a:ea typeface="+mj-ea"/>
              </a:rPr>
              <a:t>工作具体细节</a:t>
            </a:r>
          </a:p>
        </p:txBody>
      </p:sp>
      <p:pic>
        <p:nvPicPr>
          <p:cNvPr id="4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 name="组合 48"/>
          <p:cNvGrpSpPr/>
          <p:nvPr/>
        </p:nvGrpSpPr>
        <p:grpSpPr>
          <a:xfrm>
            <a:off x="1199354" y="1542971"/>
            <a:ext cx="2704780" cy="2081072"/>
            <a:chOff x="4272487" y="985295"/>
            <a:chExt cx="530249" cy="407976"/>
          </a:xfrm>
        </p:grpSpPr>
        <p:grpSp>
          <p:nvGrpSpPr>
            <p:cNvPr id="50" name="组合 49"/>
            <p:cNvGrpSpPr/>
            <p:nvPr/>
          </p:nvGrpSpPr>
          <p:grpSpPr>
            <a:xfrm>
              <a:off x="4272487" y="985295"/>
              <a:ext cx="530249" cy="407976"/>
              <a:chOff x="1822439" y="149340"/>
              <a:chExt cx="5053817" cy="3888432"/>
            </a:xfrm>
          </p:grpSpPr>
          <p:sp>
            <p:nvSpPr>
              <p:cNvPr id="52" name="任意多边形 51"/>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TextBox 50"/>
            <p:cNvSpPr txBox="1"/>
            <p:nvPr/>
          </p:nvSpPr>
          <p:spPr>
            <a:xfrm>
              <a:off x="4519952" y="1045125"/>
              <a:ext cx="168818" cy="289617"/>
            </a:xfrm>
            <a:prstGeom prst="rect">
              <a:avLst/>
            </a:prstGeom>
            <a:noFill/>
          </p:spPr>
          <p:txBody>
            <a:bodyPr wrap="none" rtlCol="0">
              <a:spAutoFit/>
            </a:bodyPr>
            <a:lstStyle/>
            <a:p>
              <a:r>
                <a:rPr lang="en-US" altLang="zh-CN" sz="9000" dirty="0">
                  <a:solidFill>
                    <a:schemeClr val="accent2">
                      <a:lumMod val="75000"/>
                    </a:schemeClr>
                  </a:solidFill>
                  <a:latin typeface="+mj-ea"/>
                  <a:ea typeface="+mj-ea"/>
                </a:rPr>
                <a:t>2</a:t>
              </a:r>
              <a:endParaRPr lang="zh-CN" altLang="en-US" sz="9000" dirty="0">
                <a:solidFill>
                  <a:schemeClr val="accent2">
                    <a:lumMod val="75000"/>
                  </a:schemeClr>
                </a:solidFill>
                <a:latin typeface="+mj-ea"/>
                <a:ea typeface="+mj-ea"/>
              </a:endParaRPr>
            </a:p>
          </p:txBody>
        </p:sp>
      </p:grpSp>
      <p:grpSp>
        <p:nvGrpSpPr>
          <p:cNvPr id="54" name="组合 53"/>
          <p:cNvGrpSpPr/>
          <p:nvPr/>
        </p:nvGrpSpPr>
        <p:grpSpPr>
          <a:xfrm>
            <a:off x="0" y="1"/>
            <a:ext cx="707045" cy="200648"/>
            <a:chOff x="90210" y="108662"/>
            <a:chExt cx="1213732" cy="344438"/>
          </a:xfrm>
        </p:grpSpPr>
        <p:sp>
          <p:nvSpPr>
            <p:cNvPr id="55" name="任意多边形 54"/>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5551722"/>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473760" y="936698"/>
            <a:ext cx="1800493" cy="369332"/>
          </a:xfrm>
          <a:prstGeom prst="rect">
            <a:avLst/>
          </a:prstGeom>
          <a:noFill/>
        </p:spPr>
        <p:txBody>
          <a:bodyPr wrap="none" rtlCol="0">
            <a:spAutoFit/>
          </a:bodyPr>
          <a:lstStyle/>
          <a:p>
            <a:r>
              <a:rPr lang="zh-CN" altLang="en-US" b="1" dirty="0">
                <a:solidFill>
                  <a:schemeClr val="accent2">
                    <a:lumMod val="75000"/>
                  </a:schemeClr>
                </a:solidFill>
                <a:latin typeface="+mj-ea"/>
                <a:ea typeface="+mj-ea"/>
              </a:rPr>
              <a:t>进入管理员界面</a:t>
            </a:r>
          </a:p>
        </p:txBody>
      </p:sp>
      <p:sp>
        <p:nvSpPr>
          <p:cNvPr id="68" name="TextBox 67"/>
          <p:cNvSpPr txBox="1"/>
          <p:nvPr/>
        </p:nvSpPr>
        <p:spPr>
          <a:xfrm>
            <a:off x="1486487" y="1275689"/>
            <a:ext cx="7050542" cy="461665"/>
          </a:xfrm>
          <a:prstGeom prst="rect">
            <a:avLst/>
          </a:prstGeom>
          <a:noFill/>
        </p:spPr>
        <p:txBody>
          <a:bodyPr wrap="square" rtlCol="0">
            <a:spAutoFit/>
          </a:bodyPr>
          <a:lstStyle/>
          <a:p>
            <a:r>
              <a:rPr lang="zh-CN" altLang="en-US" sz="1200" dirty="0">
                <a:solidFill>
                  <a:schemeClr val="tx1">
                    <a:lumMod val="65000"/>
                    <a:lumOff val="35000"/>
                  </a:schemeClr>
                </a:solidFill>
                <a:latin typeface="+mj-ea"/>
                <a:cs typeface="方正兰亭细黑_GBK_M" pitchFamily="2" charset="2"/>
              </a:rPr>
              <a:t>使用数据库赋予用户管理员权限，当一个用户成为管理员后，在个人信息页面会出现</a:t>
            </a:r>
            <a:r>
              <a:rPr lang="en-US" altLang="zh-CN" sz="1200" dirty="0">
                <a:solidFill>
                  <a:schemeClr val="tx1">
                    <a:lumMod val="65000"/>
                    <a:lumOff val="35000"/>
                  </a:schemeClr>
                </a:solidFill>
                <a:latin typeface="+mj-ea"/>
                <a:cs typeface="方正兰亭细黑_GBK_M" pitchFamily="2" charset="2"/>
              </a:rPr>
              <a:t>”</a:t>
            </a:r>
            <a:r>
              <a:rPr lang="zh-CN" altLang="en-US" sz="1200" dirty="0">
                <a:solidFill>
                  <a:schemeClr val="tx1">
                    <a:lumMod val="65000"/>
                    <a:lumOff val="35000"/>
                  </a:schemeClr>
                </a:solidFill>
                <a:latin typeface="+mj-ea"/>
                <a:cs typeface="方正兰亭细黑_GBK_M" pitchFamily="2" charset="2"/>
              </a:rPr>
              <a:t>进入管理员页面</a:t>
            </a:r>
            <a:r>
              <a:rPr lang="en-US" altLang="zh-CN" sz="1200" dirty="0">
                <a:solidFill>
                  <a:schemeClr val="tx1">
                    <a:lumMod val="65000"/>
                    <a:lumOff val="35000"/>
                  </a:schemeClr>
                </a:solidFill>
                <a:latin typeface="+mj-ea"/>
                <a:cs typeface="方正兰亭细黑_GBK_M" pitchFamily="2" charset="2"/>
              </a:rPr>
              <a:t>”</a:t>
            </a:r>
            <a:r>
              <a:rPr lang="zh-CN" altLang="en-US" sz="1200" dirty="0">
                <a:solidFill>
                  <a:schemeClr val="tx1">
                    <a:lumMod val="65000"/>
                    <a:lumOff val="35000"/>
                  </a:schemeClr>
                </a:solidFill>
                <a:latin typeface="+mj-ea"/>
                <a:cs typeface="方正兰亭细黑_GBK_M" pitchFamily="2" charset="2"/>
              </a:rPr>
              <a:t>按钮，点击即可进到管理员页面。</a:t>
            </a:r>
            <a:endParaRPr lang="en-US" altLang="zh-CN" sz="1200" dirty="0">
              <a:solidFill>
                <a:schemeClr val="tx1">
                  <a:lumMod val="65000"/>
                  <a:lumOff val="35000"/>
                </a:schemeClr>
              </a:solidFill>
              <a:latin typeface="+mj-ea"/>
              <a:cs typeface="方正兰亭细黑_GBK_M" pitchFamily="2" charset="2"/>
            </a:endParaRPr>
          </a:p>
        </p:txBody>
      </p:sp>
      <p:sp>
        <p:nvSpPr>
          <p:cNvPr id="72" name="椭圆 71"/>
          <p:cNvSpPr/>
          <p:nvPr/>
        </p:nvSpPr>
        <p:spPr>
          <a:xfrm>
            <a:off x="904295" y="1046167"/>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1</a:t>
            </a:r>
            <a:endParaRPr lang="zh-CN" altLang="en-US" sz="3000" dirty="0">
              <a:latin typeface="+mj-ea"/>
              <a:ea typeface="+mj-ea"/>
            </a:endParaRPr>
          </a:p>
        </p:txBody>
      </p:sp>
      <p:grpSp>
        <p:nvGrpSpPr>
          <p:cNvPr id="73" name="组合 72"/>
          <p:cNvGrpSpPr/>
          <p:nvPr/>
        </p:nvGrpSpPr>
        <p:grpSpPr>
          <a:xfrm>
            <a:off x="1416079" y="2004318"/>
            <a:ext cx="516270" cy="516270"/>
            <a:chOff x="304800" y="673100"/>
            <a:chExt cx="4000500" cy="4000500"/>
          </a:xfrm>
          <a:solidFill>
            <a:schemeClr val="accent5"/>
          </a:solidFill>
          <a:effectLst/>
        </p:grpSpPr>
        <p:sp>
          <p:nvSpPr>
            <p:cNvPr id="74" name="同心圆 7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75" name="椭圆 74"/>
            <p:cNvSpPr/>
            <p:nvPr/>
          </p:nvSpPr>
          <p:spPr>
            <a:xfrm>
              <a:off x="392114" y="760414"/>
              <a:ext cx="3825872" cy="3825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rPr>
                <a:t>2</a:t>
              </a:r>
              <a:endParaRPr lang="zh-CN" altLang="en-US" sz="3000" dirty="0">
                <a:latin typeface="+mj-ea"/>
              </a:endParaRPr>
            </a:p>
          </p:txBody>
        </p:sp>
      </p:grpSp>
      <p:sp>
        <p:nvSpPr>
          <p:cNvPr id="76" name="椭圆 75"/>
          <p:cNvSpPr/>
          <p:nvPr/>
        </p:nvSpPr>
        <p:spPr>
          <a:xfrm>
            <a:off x="1944134" y="2954705"/>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rPr>
              <a:t>3</a:t>
            </a:r>
            <a:endParaRPr lang="zh-CN" altLang="en-US" sz="3000" dirty="0">
              <a:latin typeface="+mj-ea"/>
            </a:endParaRPr>
          </a:p>
        </p:txBody>
      </p:sp>
      <p:grpSp>
        <p:nvGrpSpPr>
          <p:cNvPr id="77" name="组合 76"/>
          <p:cNvGrpSpPr/>
          <p:nvPr/>
        </p:nvGrpSpPr>
        <p:grpSpPr>
          <a:xfrm>
            <a:off x="2591173" y="3912856"/>
            <a:ext cx="516270" cy="516270"/>
            <a:chOff x="304800" y="673100"/>
            <a:chExt cx="4000500" cy="4000500"/>
          </a:xfrm>
          <a:solidFill>
            <a:schemeClr val="accent5"/>
          </a:solidFill>
          <a:effectLst/>
        </p:grpSpPr>
        <p:sp>
          <p:nvSpPr>
            <p:cNvPr id="78" name="同心圆 7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79" name="椭圆 7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t>4</a:t>
              </a:r>
              <a:endParaRPr lang="en-US" altLang="zh-CN" sz="3000" dirty="0">
                <a:latin typeface="+mj-ea"/>
              </a:endParaRPr>
            </a:p>
          </p:txBody>
        </p:sp>
      </p:grpSp>
      <p:sp>
        <p:nvSpPr>
          <p:cNvPr id="23" name="TextBox 22"/>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网站方面</a:t>
            </a:r>
          </a:p>
        </p:txBody>
      </p:sp>
      <p:sp>
        <p:nvSpPr>
          <p:cNvPr id="29" name="TextBox 28"/>
          <p:cNvSpPr txBox="1"/>
          <p:nvPr/>
        </p:nvSpPr>
        <p:spPr>
          <a:xfrm>
            <a:off x="1575455" y="290645"/>
            <a:ext cx="1210588" cy="338554"/>
          </a:xfrm>
          <a:prstGeom prst="rect">
            <a:avLst/>
          </a:prstGeom>
          <a:noFill/>
        </p:spPr>
        <p:txBody>
          <a:bodyPr wrap="none" rtlCol="0">
            <a:spAutoFit/>
          </a:bodyPr>
          <a:lstStyle/>
          <a:p>
            <a:r>
              <a:rPr lang="zh-CN" altLang="en-US" sz="1600" dirty="0">
                <a:solidFill>
                  <a:schemeClr val="tx1">
                    <a:lumMod val="65000"/>
                    <a:lumOff val="35000"/>
                  </a:schemeClr>
                </a:solidFill>
                <a:latin typeface="+mj-ea"/>
                <a:ea typeface="+mj-ea"/>
              </a:rPr>
              <a:t>管理员界面</a:t>
            </a:r>
          </a:p>
        </p:txBody>
      </p:sp>
      <p:cxnSp>
        <p:nvCxnSpPr>
          <p:cNvPr id="30" name="直接连接符 29"/>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85879" y="1861413"/>
            <a:ext cx="1107996" cy="369332"/>
          </a:xfrm>
          <a:prstGeom prst="rect">
            <a:avLst/>
          </a:prstGeom>
          <a:noFill/>
        </p:spPr>
        <p:txBody>
          <a:bodyPr wrap="none" rtlCol="0">
            <a:spAutoFit/>
          </a:bodyPr>
          <a:lstStyle/>
          <a:p>
            <a:r>
              <a:rPr lang="zh-CN" altLang="en-US" b="1" dirty="0">
                <a:solidFill>
                  <a:schemeClr val="accent2">
                    <a:lumMod val="75000"/>
                  </a:schemeClr>
                </a:solidFill>
                <a:latin typeface="+mj-ea"/>
                <a:ea typeface="+mj-ea"/>
              </a:rPr>
              <a:t>公告管理</a:t>
            </a:r>
          </a:p>
        </p:txBody>
      </p:sp>
      <p:sp>
        <p:nvSpPr>
          <p:cNvPr id="32" name="TextBox 31"/>
          <p:cNvSpPr txBox="1"/>
          <p:nvPr/>
        </p:nvSpPr>
        <p:spPr>
          <a:xfrm>
            <a:off x="1990747" y="2208548"/>
            <a:ext cx="6801862" cy="461665"/>
          </a:xfrm>
          <a:prstGeom prst="rect">
            <a:avLst/>
          </a:prstGeom>
          <a:noFill/>
        </p:spPr>
        <p:txBody>
          <a:bodyPr wrap="none" rtlCol="0">
            <a:spAutoFit/>
          </a:bodyPr>
          <a:lstStyle/>
          <a:p>
            <a:r>
              <a:rPr lang="zh-CN" altLang="en-US" sz="1200" dirty="0">
                <a:solidFill>
                  <a:schemeClr val="tx1">
                    <a:lumMod val="65000"/>
                    <a:lumOff val="35000"/>
                  </a:schemeClr>
                </a:solidFill>
                <a:latin typeface="+mj-ea"/>
                <a:cs typeface="方正兰亭细黑_GBK_M" pitchFamily="2" charset="2"/>
              </a:rPr>
              <a:t>管理员可以新建公告，编辑已经发布的公告，删除公告，最新公告将显示在用户的主页，全部公告</a:t>
            </a:r>
            <a:endParaRPr lang="en-US" altLang="zh-CN" sz="1200" dirty="0">
              <a:solidFill>
                <a:schemeClr val="tx1">
                  <a:lumMod val="65000"/>
                  <a:lumOff val="35000"/>
                </a:schemeClr>
              </a:solidFill>
              <a:latin typeface="+mj-ea"/>
              <a:cs typeface="方正兰亭细黑_GBK_M" pitchFamily="2" charset="2"/>
            </a:endParaRPr>
          </a:p>
          <a:p>
            <a:r>
              <a:rPr lang="zh-CN" altLang="en-US" sz="1200" dirty="0">
                <a:solidFill>
                  <a:schemeClr val="tx1">
                    <a:lumMod val="65000"/>
                    <a:lumOff val="35000"/>
                  </a:schemeClr>
                </a:solidFill>
                <a:latin typeface="+mj-ea"/>
                <a:cs typeface="方正兰亭细黑_GBK_M" pitchFamily="2" charset="2"/>
              </a:rPr>
              <a:t>列表显示在公告界面。</a:t>
            </a:r>
            <a:endParaRPr lang="en-US" altLang="zh-CN" sz="1200" dirty="0">
              <a:solidFill>
                <a:schemeClr val="tx1">
                  <a:lumMod val="65000"/>
                  <a:lumOff val="35000"/>
                </a:schemeClr>
              </a:solidFill>
              <a:latin typeface="+mj-ea"/>
              <a:cs typeface="方正兰亭细黑_GBK_M" pitchFamily="2" charset="2"/>
            </a:endParaRPr>
          </a:p>
        </p:txBody>
      </p:sp>
      <p:sp>
        <p:nvSpPr>
          <p:cNvPr id="33" name="TextBox 32"/>
          <p:cNvSpPr txBox="1"/>
          <p:nvPr/>
        </p:nvSpPr>
        <p:spPr>
          <a:xfrm>
            <a:off x="2502149" y="2811800"/>
            <a:ext cx="1800493" cy="369332"/>
          </a:xfrm>
          <a:prstGeom prst="rect">
            <a:avLst/>
          </a:prstGeom>
          <a:noFill/>
        </p:spPr>
        <p:txBody>
          <a:bodyPr wrap="none" rtlCol="0">
            <a:spAutoFit/>
          </a:bodyPr>
          <a:lstStyle/>
          <a:p>
            <a:r>
              <a:rPr lang="zh-CN" altLang="en-US" b="1" dirty="0">
                <a:solidFill>
                  <a:schemeClr val="accent2">
                    <a:lumMod val="75000"/>
                  </a:schemeClr>
                </a:solidFill>
                <a:latin typeface="+mj-ea"/>
                <a:ea typeface="+mj-ea"/>
              </a:rPr>
              <a:t>用户的消息管理</a:t>
            </a:r>
          </a:p>
        </p:txBody>
      </p:sp>
      <p:sp>
        <p:nvSpPr>
          <p:cNvPr id="34" name="TextBox 33"/>
          <p:cNvSpPr txBox="1"/>
          <p:nvPr/>
        </p:nvSpPr>
        <p:spPr>
          <a:xfrm>
            <a:off x="2502149" y="3184400"/>
            <a:ext cx="6034880" cy="461665"/>
          </a:xfrm>
          <a:prstGeom prst="rect">
            <a:avLst/>
          </a:prstGeom>
          <a:noFill/>
        </p:spPr>
        <p:txBody>
          <a:bodyPr wrap="square" rtlCol="0">
            <a:spAutoFit/>
          </a:bodyPr>
          <a:lstStyle/>
          <a:p>
            <a:r>
              <a:rPr lang="zh-CN" altLang="en-US" sz="1200" dirty="0">
                <a:solidFill>
                  <a:schemeClr val="tx1">
                    <a:lumMod val="65000"/>
                    <a:lumOff val="35000"/>
                  </a:schemeClr>
                </a:solidFill>
                <a:latin typeface="+mj-ea"/>
                <a:cs typeface="方正兰亭细黑_GBK_M" panose="02010600010101010101" pitchFamily="2" charset="2"/>
              </a:rPr>
              <a:t>可以对特定用户发送系统消息提醒，可以选择是以自己的身份或者系统身份发送。也可以对已发送的消息进行编辑和删除</a:t>
            </a:r>
            <a:endParaRPr lang="en-US" altLang="zh-CN" sz="1200" dirty="0">
              <a:solidFill>
                <a:schemeClr val="tx1">
                  <a:lumMod val="65000"/>
                  <a:lumOff val="35000"/>
                </a:schemeClr>
              </a:solidFill>
              <a:latin typeface="+mj-ea"/>
              <a:cs typeface="方正兰亭细黑_GBK_M" panose="02010600010101010101" pitchFamily="2" charset="2"/>
            </a:endParaRPr>
          </a:p>
        </p:txBody>
      </p:sp>
      <p:sp>
        <p:nvSpPr>
          <p:cNvPr id="35" name="TextBox 34"/>
          <p:cNvSpPr txBox="1"/>
          <p:nvPr/>
        </p:nvSpPr>
        <p:spPr>
          <a:xfrm>
            <a:off x="3144909" y="3781219"/>
            <a:ext cx="1107996" cy="369332"/>
          </a:xfrm>
          <a:prstGeom prst="rect">
            <a:avLst/>
          </a:prstGeom>
          <a:noFill/>
        </p:spPr>
        <p:txBody>
          <a:bodyPr wrap="none" rtlCol="0">
            <a:spAutoFit/>
          </a:bodyPr>
          <a:lstStyle/>
          <a:p>
            <a:r>
              <a:rPr lang="zh-CN" altLang="en-US" b="1" dirty="0">
                <a:solidFill>
                  <a:schemeClr val="accent2">
                    <a:lumMod val="75000"/>
                  </a:schemeClr>
                </a:solidFill>
                <a:latin typeface="+mj-ea"/>
                <a:ea typeface="+mj-ea"/>
              </a:rPr>
              <a:t>题目管理</a:t>
            </a:r>
          </a:p>
        </p:txBody>
      </p:sp>
      <p:sp>
        <p:nvSpPr>
          <p:cNvPr id="36" name="TextBox 35"/>
          <p:cNvSpPr txBox="1"/>
          <p:nvPr/>
        </p:nvSpPr>
        <p:spPr>
          <a:xfrm>
            <a:off x="3144909" y="4151951"/>
            <a:ext cx="5748076" cy="461665"/>
          </a:xfrm>
          <a:prstGeom prst="rect">
            <a:avLst/>
          </a:prstGeom>
          <a:noFill/>
        </p:spPr>
        <p:txBody>
          <a:bodyPr wrap="square" rtlCol="0">
            <a:spAutoFit/>
          </a:bodyPr>
          <a:lstStyle/>
          <a:p>
            <a:r>
              <a:rPr lang="zh-CN" altLang="en-US" sz="1200" dirty="0">
                <a:solidFill>
                  <a:schemeClr val="tx1">
                    <a:lumMod val="65000"/>
                    <a:lumOff val="35000"/>
                  </a:schemeClr>
                </a:solidFill>
                <a:latin typeface="+mj-ea"/>
                <a:ea typeface="+mj-ea"/>
                <a:cs typeface="方正兰亭细黑_GBK_M" pitchFamily="2" charset="2"/>
              </a:rPr>
              <a:t>可以用图形化界面布置题目信息，放出新题，管理已经放出的题，删除已经放出的题等，不用再到数据库里布置题目了。</a:t>
            </a:r>
            <a:endParaRPr lang="en-US" altLang="zh-CN" sz="1200" dirty="0">
              <a:solidFill>
                <a:schemeClr val="tx1">
                  <a:lumMod val="65000"/>
                  <a:lumOff val="35000"/>
                </a:schemeClr>
              </a:solidFill>
              <a:latin typeface="+mj-ea"/>
              <a:cs typeface="方正兰亭细黑_GBK_M" pitchFamily="2" charset="2"/>
            </a:endParaRPr>
          </a:p>
        </p:txBody>
      </p:sp>
    </p:spTree>
    <p:custDataLst>
      <p:tags r:id="rId1"/>
    </p:custDataLst>
    <p:extLst>
      <p:ext uri="{BB962C8B-B14F-4D97-AF65-F5344CB8AC3E}">
        <p14:creationId xmlns:p14="http://schemas.microsoft.com/office/powerpoint/2010/main" val="2407135445"/>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7486" y="2248585"/>
            <a:ext cx="954108"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用户交流</a:t>
            </a:r>
          </a:p>
        </p:txBody>
      </p:sp>
      <p:sp>
        <p:nvSpPr>
          <p:cNvPr id="3" name="TextBox 2"/>
          <p:cNvSpPr txBox="1"/>
          <p:nvPr/>
        </p:nvSpPr>
        <p:spPr>
          <a:xfrm>
            <a:off x="6098975" y="2087002"/>
            <a:ext cx="1317797"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提交</a:t>
            </a:r>
            <a:r>
              <a:rPr lang="en-US" altLang="zh-CN" sz="1500" b="1" dirty="0">
                <a:solidFill>
                  <a:schemeClr val="accent2">
                    <a:lumMod val="75000"/>
                  </a:schemeClr>
                </a:solidFill>
                <a:latin typeface="微软雅黑" pitchFamily="34" charset="-122"/>
                <a:ea typeface="微软雅黑" pitchFamily="34" charset="-122"/>
              </a:rPr>
              <a:t>writeup</a:t>
            </a:r>
            <a:endParaRPr lang="zh-CN" altLang="en-US" sz="1500" b="1" dirty="0">
              <a:solidFill>
                <a:schemeClr val="accent2">
                  <a:lumMod val="75000"/>
                </a:schemeClr>
              </a:solidFill>
              <a:latin typeface="微软雅黑" pitchFamily="34" charset="-122"/>
              <a:ea typeface="微软雅黑" pitchFamily="34" charset="-122"/>
            </a:endParaRPr>
          </a:p>
        </p:txBody>
      </p:sp>
      <p:sp>
        <p:nvSpPr>
          <p:cNvPr id="4" name="TextBox 3"/>
          <p:cNvSpPr txBox="1"/>
          <p:nvPr/>
        </p:nvSpPr>
        <p:spPr>
          <a:xfrm>
            <a:off x="5756854" y="958983"/>
            <a:ext cx="954108"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题目界面</a:t>
            </a:r>
          </a:p>
        </p:txBody>
      </p:sp>
      <p:sp>
        <p:nvSpPr>
          <p:cNvPr id="5" name="TextBox 4"/>
          <p:cNvSpPr txBox="1"/>
          <p:nvPr/>
        </p:nvSpPr>
        <p:spPr>
          <a:xfrm>
            <a:off x="5791247" y="3596316"/>
            <a:ext cx="569388"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其他</a:t>
            </a:r>
          </a:p>
        </p:txBody>
      </p:sp>
      <p:sp>
        <p:nvSpPr>
          <p:cNvPr id="6" name="椭圆 34"/>
          <p:cNvSpPr/>
          <p:nvPr/>
        </p:nvSpPr>
        <p:spPr>
          <a:xfrm rot="16200000">
            <a:off x="3711585" y="1999263"/>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7" name="组合 6"/>
          <p:cNvGrpSpPr/>
          <p:nvPr/>
        </p:nvGrpSpPr>
        <p:grpSpPr>
          <a:xfrm rot="5400000">
            <a:off x="5152643" y="1973878"/>
            <a:ext cx="902720" cy="1172844"/>
            <a:chOff x="4020870" y="2194485"/>
            <a:chExt cx="1102258" cy="1432090"/>
          </a:xfrm>
          <a:solidFill>
            <a:schemeClr val="accent1">
              <a:lumMod val="75000"/>
            </a:schemeClr>
          </a:solidFill>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10" name="椭圆 34"/>
          <p:cNvSpPr/>
          <p:nvPr/>
        </p:nvSpPr>
        <p:spPr>
          <a:xfrm rot="5400000">
            <a:off x="4573946" y="3088149"/>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11" name="组合 10"/>
          <p:cNvGrpSpPr/>
          <p:nvPr/>
        </p:nvGrpSpPr>
        <p:grpSpPr>
          <a:xfrm rot="16200000">
            <a:off x="3171729" y="3064442"/>
            <a:ext cx="902720" cy="1172844"/>
            <a:chOff x="4020870" y="2194485"/>
            <a:chExt cx="1102258" cy="1432090"/>
          </a:xfrm>
          <a:solidFill>
            <a:schemeClr val="accent1">
              <a:lumMod val="75000"/>
            </a:schemeClr>
          </a:solidFill>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14" name="TextBox 13"/>
          <p:cNvSpPr txBox="1"/>
          <p:nvPr/>
        </p:nvSpPr>
        <p:spPr>
          <a:xfrm>
            <a:off x="5793961" y="3971419"/>
            <a:ext cx="2441694"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微软雅黑" pitchFamily="34" charset="-122"/>
                <a:ea typeface="微软雅黑" pitchFamily="34" charset="-122"/>
              </a:rPr>
              <a:t>网站各个界面等的优化，元素的布局</a:t>
            </a:r>
            <a:endParaRPr lang="en-US" altLang="zh-CN" sz="1100" dirty="0">
              <a:solidFill>
                <a:schemeClr val="tx1">
                  <a:lumMod val="65000"/>
                  <a:lumOff val="35000"/>
                </a:schemeClr>
              </a:solidFill>
              <a:latin typeface="微软雅黑" pitchFamily="34" charset="-122"/>
              <a:ea typeface="微软雅黑" pitchFamily="34" charset="-122"/>
            </a:endParaRPr>
          </a:p>
          <a:p>
            <a:pPr>
              <a:defRPr/>
            </a:pPr>
            <a:r>
              <a:rPr lang="zh-CN" altLang="en-US" sz="1100" dirty="0">
                <a:solidFill>
                  <a:schemeClr val="tx1">
                    <a:lumMod val="65000"/>
                    <a:lumOff val="35000"/>
                  </a:schemeClr>
                </a:solidFill>
                <a:latin typeface="微软雅黑" pitchFamily="34" charset="-122"/>
                <a:ea typeface="微软雅黑" pitchFamily="34" charset="-122"/>
              </a:rPr>
              <a:t>动画效果等</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15" name="TextBox 14"/>
          <p:cNvSpPr txBox="1"/>
          <p:nvPr/>
        </p:nvSpPr>
        <p:spPr>
          <a:xfrm>
            <a:off x="638449" y="2586123"/>
            <a:ext cx="2715873" cy="600164"/>
          </a:xfrm>
          <a:prstGeom prst="rect">
            <a:avLst/>
          </a:prstGeom>
          <a:noFill/>
        </p:spPr>
        <p:txBody>
          <a:bodyPr wrap="square" rtlCol="0">
            <a:spAutoFit/>
          </a:bodyPr>
          <a:lstStyle/>
          <a:p>
            <a:pPr>
              <a:defRPr/>
            </a:pPr>
            <a:r>
              <a:rPr lang="zh-CN" altLang="en-US" sz="1100" dirty="0">
                <a:solidFill>
                  <a:schemeClr val="tx1">
                    <a:lumMod val="65000"/>
                    <a:lumOff val="35000"/>
                  </a:schemeClr>
                </a:solidFill>
                <a:latin typeface="微软雅黑" pitchFamily="34" charset="-122"/>
                <a:ea typeface="微软雅黑" pitchFamily="34" charset="-122"/>
              </a:rPr>
              <a:t>一个用户可以向任何其他用户发送私信，收件用户将会在消息空间受到发送用户的私信，从而增加了用户间的交流机会。</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16" name="TextBox 15"/>
          <p:cNvSpPr txBox="1"/>
          <p:nvPr/>
        </p:nvSpPr>
        <p:spPr>
          <a:xfrm>
            <a:off x="6136138" y="2353378"/>
            <a:ext cx="2481849" cy="1277273"/>
          </a:xfrm>
          <a:prstGeom prst="rect">
            <a:avLst/>
          </a:prstGeom>
          <a:noFill/>
        </p:spPr>
        <p:txBody>
          <a:bodyPr wrap="square" rtlCol="0">
            <a:spAutoFit/>
          </a:bodyPr>
          <a:lstStyle/>
          <a:p>
            <a:pPr>
              <a:defRPr/>
            </a:pPr>
            <a:r>
              <a:rPr lang="zh-CN" altLang="en-US" sz="1100" dirty="0">
                <a:solidFill>
                  <a:schemeClr val="tx1">
                    <a:lumMod val="65000"/>
                    <a:lumOff val="35000"/>
                  </a:schemeClr>
                </a:solidFill>
                <a:latin typeface="微软雅黑" pitchFamily="34" charset="-122"/>
                <a:ea typeface="微软雅黑" pitchFamily="34" charset="-122"/>
              </a:rPr>
              <a:t>当做出一道题后，再次进入题目页面时，将会进入提交</a:t>
            </a:r>
            <a:r>
              <a:rPr lang="en-US" altLang="zh-CN" sz="1100" dirty="0">
                <a:solidFill>
                  <a:schemeClr val="tx1">
                    <a:lumMod val="65000"/>
                    <a:lumOff val="35000"/>
                  </a:schemeClr>
                </a:solidFill>
                <a:latin typeface="微软雅黑" pitchFamily="34" charset="-122"/>
                <a:ea typeface="微软雅黑" pitchFamily="34" charset="-122"/>
              </a:rPr>
              <a:t>writeup</a:t>
            </a:r>
            <a:r>
              <a:rPr lang="zh-CN" altLang="en-US" sz="1100" dirty="0">
                <a:solidFill>
                  <a:schemeClr val="tx1">
                    <a:lumMod val="65000"/>
                    <a:lumOff val="35000"/>
                  </a:schemeClr>
                </a:solidFill>
                <a:latin typeface="微软雅黑" pitchFamily="34" charset="-122"/>
                <a:ea typeface="微软雅黑" pitchFamily="34" charset="-122"/>
              </a:rPr>
              <a:t>界面，现阶段只能提交文件，类型限于</a:t>
            </a:r>
            <a:r>
              <a:rPr lang="en-US" altLang="zh-CN" sz="1100" dirty="0">
                <a:solidFill>
                  <a:schemeClr val="tx1">
                    <a:lumMod val="65000"/>
                    <a:lumOff val="35000"/>
                  </a:schemeClr>
                </a:solidFill>
                <a:latin typeface="微软雅黑" pitchFamily="34" charset="-122"/>
                <a:ea typeface="微软雅黑" pitchFamily="34" charset="-122"/>
              </a:rPr>
              <a:t>markdown, python, txt, docx, pdf</a:t>
            </a:r>
            <a:r>
              <a:rPr lang="zh-CN" altLang="en-US" sz="1100" dirty="0">
                <a:solidFill>
                  <a:schemeClr val="tx1">
                    <a:lumMod val="65000"/>
                    <a:lumOff val="35000"/>
                  </a:schemeClr>
                </a:solidFill>
                <a:latin typeface="微软雅黑" pitchFamily="34" charset="-122"/>
                <a:ea typeface="微软雅黑" pitchFamily="34" charset="-122"/>
              </a:rPr>
              <a:t>文件，文件大小限制在</a:t>
            </a:r>
            <a:r>
              <a:rPr lang="en-US" altLang="zh-CN" sz="1100" dirty="0">
                <a:solidFill>
                  <a:schemeClr val="tx1">
                    <a:lumMod val="65000"/>
                    <a:lumOff val="35000"/>
                  </a:schemeClr>
                </a:solidFill>
                <a:latin typeface="微软雅黑" pitchFamily="34" charset="-122"/>
                <a:ea typeface="微软雅黑" pitchFamily="34" charset="-122"/>
              </a:rPr>
              <a:t>1024*1024</a:t>
            </a:r>
            <a:r>
              <a:rPr lang="zh-CN" altLang="en-US" sz="1100" dirty="0">
                <a:solidFill>
                  <a:schemeClr val="tx1">
                    <a:lumMod val="65000"/>
                    <a:lumOff val="35000"/>
                  </a:schemeClr>
                </a:solidFill>
                <a:latin typeface="微软雅黑" pitchFamily="34" charset="-122"/>
                <a:ea typeface="微软雅黑" pitchFamily="34" charset="-122"/>
              </a:rPr>
              <a:t>字节，且对文件名进行了随机化以防止上传文件名字带有恶意攻击行为。</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5699244" y="1339764"/>
            <a:ext cx="2943486" cy="769441"/>
          </a:xfrm>
          <a:prstGeom prst="rect">
            <a:avLst/>
          </a:prstGeom>
          <a:noFill/>
        </p:spPr>
        <p:txBody>
          <a:bodyPr wrap="square" rtlCol="0">
            <a:spAutoFit/>
          </a:bodyPr>
          <a:lstStyle/>
          <a:p>
            <a:pPr>
              <a:defRPr/>
            </a:pPr>
            <a:r>
              <a:rPr lang="zh-CN" altLang="en-US" sz="1100" dirty="0">
                <a:solidFill>
                  <a:schemeClr val="tx1">
                    <a:lumMod val="65000"/>
                    <a:lumOff val="35000"/>
                  </a:schemeClr>
                </a:solidFill>
                <a:latin typeface="微软雅黑" pitchFamily="34" charset="-122"/>
                <a:ea typeface="微软雅黑" pitchFamily="34" charset="-122"/>
              </a:rPr>
              <a:t>管理员放题后，根据题目类型，可以进行分类查看，当用户做过某一题后，会以对勾形式显示已解答，详情界面会提示</a:t>
            </a:r>
            <a:r>
              <a:rPr lang="en-US" altLang="zh-CN" sz="1100" dirty="0">
                <a:solidFill>
                  <a:schemeClr val="tx1">
                    <a:lumMod val="65000"/>
                    <a:lumOff val="35000"/>
                  </a:schemeClr>
                </a:solidFill>
                <a:latin typeface="微软雅黑" pitchFamily="34" charset="-122"/>
                <a:ea typeface="微软雅黑" pitchFamily="34" charset="-122"/>
              </a:rPr>
              <a:t>writeup</a:t>
            </a:r>
            <a:r>
              <a:rPr lang="zh-CN" altLang="en-US" sz="1100" dirty="0">
                <a:solidFill>
                  <a:schemeClr val="tx1">
                    <a:lumMod val="65000"/>
                    <a:lumOff val="35000"/>
                  </a:schemeClr>
                </a:solidFill>
                <a:latin typeface="微软雅黑" pitchFamily="34" charset="-122"/>
                <a:ea typeface="微软雅黑" pitchFamily="34" charset="-122"/>
              </a:rPr>
              <a:t>的提交</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18" name="TextBox 17"/>
          <p:cNvSpPr txBox="1"/>
          <p:nvPr/>
        </p:nvSpPr>
        <p:spPr>
          <a:xfrm>
            <a:off x="2076613" y="1148044"/>
            <a:ext cx="954108"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战队管理</a:t>
            </a:r>
          </a:p>
        </p:txBody>
      </p:sp>
      <p:sp>
        <p:nvSpPr>
          <p:cNvPr id="19" name="TextBox 18"/>
          <p:cNvSpPr txBox="1"/>
          <p:nvPr/>
        </p:nvSpPr>
        <p:spPr>
          <a:xfrm>
            <a:off x="1552520" y="3475394"/>
            <a:ext cx="1531188" cy="323165"/>
          </a:xfrm>
          <a:prstGeom prst="rect">
            <a:avLst/>
          </a:prstGeom>
          <a:noFill/>
        </p:spPr>
        <p:txBody>
          <a:bodyPr wrap="none" rtlCol="0">
            <a:spAutoFit/>
          </a:bodyPr>
          <a:lstStyle/>
          <a:p>
            <a:pPr algn="r"/>
            <a:r>
              <a:rPr lang="zh-CN" altLang="en-US" sz="1500" b="1" dirty="0">
                <a:solidFill>
                  <a:schemeClr val="accent2">
                    <a:lumMod val="75000"/>
                  </a:schemeClr>
                </a:solidFill>
                <a:latin typeface="微软雅黑" pitchFamily="34" charset="-122"/>
                <a:ea typeface="微软雅黑" pitchFamily="34" charset="-122"/>
              </a:rPr>
              <a:t>趋势图的时间轴</a:t>
            </a:r>
          </a:p>
        </p:txBody>
      </p:sp>
      <p:sp>
        <p:nvSpPr>
          <p:cNvPr id="20" name="椭圆 34"/>
          <p:cNvSpPr/>
          <p:nvPr/>
        </p:nvSpPr>
        <p:spPr>
          <a:xfrm rot="5400000">
            <a:off x="4589764" y="927807"/>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21" name="组合 20"/>
          <p:cNvGrpSpPr/>
          <p:nvPr/>
        </p:nvGrpSpPr>
        <p:grpSpPr>
          <a:xfrm rot="16200000">
            <a:off x="3187547" y="904100"/>
            <a:ext cx="902720" cy="1172844"/>
            <a:chOff x="4020870" y="2194485"/>
            <a:chExt cx="1102258" cy="1432090"/>
          </a:xfrm>
          <a:solidFill>
            <a:schemeClr val="accent1">
              <a:lumMod val="75000"/>
            </a:schemeClr>
          </a:solidFill>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23" name="等腰三角形 42"/>
            <p:cNvSpPr/>
            <p:nvPr/>
          </p:nvSpPr>
          <p:spPr>
            <a:xfrm>
              <a:off x="4044929" y="2251924"/>
              <a:ext cx="1054142"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24" name="TextBox 23"/>
          <p:cNvSpPr txBox="1"/>
          <p:nvPr/>
        </p:nvSpPr>
        <p:spPr>
          <a:xfrm>
            <a:off x="659874" y="3877219"/>
            <a:ext cx="2661276" cy="430887"/>
          </a:xfrm>
          <a:prstGeom prst="rect">
            <a:avLst/>
          </a:prstGeom>
          <a:noFill/>
        </p:spPr>
        <p:txBody>
          <a:bodyPr wrap="square" rtlCol="0">
            <a:spAutoFit/>
          </a:bodyPr>
          <a:lstStyle/>
          <a:p>
            <a:pPr>
              <a:defRPr/>
            </a:pPr>
            <a:r>
              <a:rPr lang="en-US" altLang="zh-CN" sz="1100" dirty="0">
                <a:solidFill>
                  <a:schemeClr val="tx1">
                    <a:lumMod val="65000"/>
                    <a:lumOff val="35000"/>
                  </a:schemeClr>
                </a:solidFill>
                <a:latin typeface="微软雅黑" pitchFamily="34" charset="-122"/>
                <a:ea typeface="微软雅黑" pitchFamily="34" charset="-122"/>
              </a:rPr>
              <a:t>Top10</a:t>
            </a:r>
            <a:r>
              <a:rPr lang="zh-CN" altLang="en-US" sz="1100" dirty="0">
                <a:solidFill>
                  <a:schemeClr val="tx1">
                    <a:lumMod val="65000"/>
                    <a:lumOff val="35000"/>
                  </a:schemeClr>
                </a:solidFill>
                <a:latin typeface="微软雅黑" pitchFamily="34" charset="-122"/>
                <a:ea typeface="微软雅黑" pitchFamily="34" charset="-122"/>
              </a:rPr>
              <a:t>战队的趋势图可以滑动时间轴看之前的排行趋势，更加方便</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25" name="TextBox 24"/>
          <p:cNvSpPr txBox="1"/>
          <p:nvPr/>
        </p:nvSpPr>
        <p:spPr>
          <a:xfrm>
            <a:off x="501270" y="1471209"/>
            <a:ext cx="2626847" cy="938719"/>
          </a:xfrm>
          <a:prstGeom prst="rect">
            <a:avLst/>
          </a:prstGeom>
          <a:noFill/>
        </p:spPr>
        <p:txBody>
          <a:bodyPr wrap="square" rtlCol="0">
            <a:spAutoFit/>
          </a:bodyPr>
          <a:lstStyle/>
          <a:p>
            <a:pPr>
              <a:defRPr/>
            </a:pPr>
            <a:r>
              <a:rPr lang="zh-CN" altLang="en-US" sz="1100" dirty="0">
                <a:solidFill>
                  <a:schemeClr val="tx1">
                    <a:lumMod val="65000"/>
                    <a:lumOff val="35000"/>
                  </a:schemeClr>
                </a:solidFill>
                <a:latin typeface="微软雅黑" pitchFamily="34" charset="-122"/>
                <a:ea typeface="微软雅黑" pitchFamily="34" charset="-122"/>
              </a:rPr>
              <a:t>加入战队时实现了队员申请，队长审核，加入队伍之后，实现了退出，解散队伍等敏感操作的二次确认，并且所有这些操作系统都会自动发送消息到用户的消息空间。</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26" name="KSO_Shape"/>
          <p:cNvSpPr>
            <a:spLocks/>
          </p:cNvSpPr>
          <p:nvPr/>
        </p:nvSpPr>
        <p:spPr bwMode="auto">
          <a:xfrm>
            <a:off x="3508051" y="1214463"/>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27" name="KSO_Shape"/>
          <p:cNvSpPr>
            <a:spLocks/>
          </p:cNvSpPr>
          <p:nvPr/>
        </p:nvSpPr>
        <p:spPr bwMode="auto">
          <a:xfrm>
            <a:off x="4067844" y="2321555"/>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28" name="KSO_Shape"/>
          <p:cNvSpPr>
            <a:spLocks/>
          </p:cNvSpPr>
          <p:nvPr/>
        </p:nvSpPr>
        <p:spPr bwMode="auto">
          <a:xfrm>
            <a:off x="8582859" y="733363"/>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29" name="KSO_Shape"/>
          <p:cNvSpPr>
            <a:spLocks/>
          </p:cNvSpPr>
          <p:nvPr/>
        </p:nvSpPr>
        <p:spPr bwMode="auto">
          <a:xfrm>
            <a:off x="4630866" y="1311041"/>
            <a:ext cx="597147" cy="41004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30" name="KSO_Shape"/>
          <p:cNvSpPr>
            <a:spLocks/>
          </p:cNvSpPr>
          <p:nvPr/>
        </p:nvSpPr>
        <p:spPr bwMode="auto">
          <a:xfrm>
            <a:off x="5200513" y="2307805"/>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31" name="KSO_Shape"/>
          <p:cNvSpPr/>
          <p:nvPr/>
        </p:nvSpPr>
        <p:spPr>
          <a:xfrm>
            <a:off x="4658247" y="3439189"/>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微软雅黑" pitchFamily="34" charset="-122"/>
            </a:endParaRPr>
          </a:p>
        </p:txBody>
      </p:sp>
      <p:sp>
        <p:nvSpPr>
          <p:cNvPr id="38" name="TextBox 37"/>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网站方面</a:t>
            </a:r>
          </a:p>
        </p:txBody>
      </p:sp>
      <p:sp>
        <p:nvSpPr>
          <p:cNvPr id="39" name="TextBox 38"/>
          <p:cNvSpPr txBox="1"/>
          <p:nvPr/>
        </p:nvSpPr>
        <p:spPr>
          <a:xfrm>
            <a:off x="1575455" y="290645"/>
            <a:ext cx="1005403" cy="338554"/>
          </a:xfrm>
          <a:prstGeom prst="rect">
            <a:avLst/>
          </a:prstGeom>
          <a:noFill/>
        </p:spPr>
        <p:txBody>
          <a:bodyPr wrap="none" rtlCol="0">
            <a:spAutoFit/>
          </a:bodyPr>
          <a:lstStyle/>
          <a:p>
            <a:r>
              <a:rPr lang="zh-CN" altLang="en-US" sz="1600" dirty="0">
                <a:solidFill>
                  <a:schemeClr val="tx1">
                    <a:lumMod val="65000"/>
                    <a:lumOff val="35000"/>
                  </a:schemeClr>
                </a:solidFill>
                <a:latin typeface="+mj-ea"/>
                <a:ea typeface="+mj-ea"/>
              </a:rPr>
              <a:t>其他功能</a:t>
            </a:r>
          </a:p>
        </p:txBody>
      </p:sp>
      <p:cxnSp>
        <p:nvCxnSpPr>
          <p:cNvPr id="40" name="直接连接符 39"/>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KSO_Shape">
            <a:extLst>
              <a:ext uri="{FF2B5EF4-FFF2-40B4-BE49-F238E27FC236}">
                <a16:creationId xmlns:a16="http://schemas.microsoft.com/office/drawing/2014/main" id="{7F06EA1D-DD20-4D8F-B2F7-46FF12805F12}"/>
              </a:ext>
            </a:extLst>
          </p:cNvPr>
          <p:cNvSpPr/>
          <p:nvPr/>
        </p:nvSpPr>
        <p:spPr bwMode="auto">
          <a:xfrm>
            <a:off x="3460617" y="3403628"/>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dirty="0">
              <a:solidFill>
                <a:srgbClr val="FFFFFF"/>
              </a:solidFill>
              <a:ea typeface="微软雅黑" panose="020B0503020204020204" pitchFamily="34" charset="-122"/>
            </a:endParaRPr>
          </a:p>
        </p:txBody>
      </p:sp>
    </p:spTree>
    <p:extLst>
      <p:ext uri="{BB962C8B-B14F-4D97-AF65-F5344CB8AC3E}">
        <p14:creationId xmlns:p14="http://schemas.microsoft.com/office/powerpoint/2010/main" val="2825768430"/>
      </p:ext>
    </p:extLst>
  </p:cSld>
  <p:clrMapOvr>
    <a:masterClrMapping/>
  </p:clrMapOvr>
  <mc:AlternateContent xmlns:mc="http://schemas.openxmlformats.org/markup-compatibility/2006" xmlns:p14="http://schemas.microsoft.com/office/powerpoint/2010/main">
    <mc:Choice Requires="p14">
      <p:transition spd="slow" p14:dur="2000" advTm="3000">
        <p:push/>
      </p:transition>
    </mc:Choice>
    <mc:Fallback xmlns="">
      <p:transition spd="slow" advTm="3000">
        <p:push/>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实用毕业论文答辩动态PPT模板"/>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清风素材 https://12sc.taobao.com/">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1219</TotalTime>
  <Words>2270</Words>
  <Application>Microsoft Office PowerPoint</Application>
  <PresentationFormat>全屏显示(16:9)</PresentationFormat>
  <Paragraphs>217</Paragraphs>
  <Slides>23</Slides>
  <Notes>23</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Arial</vt:lpstr>
      <vt:lpstr>Franklin Gothic Medium</vt:lpstr>
      <vt:lpstr>微软雅黑</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subject>12sc.taobao.com</dc:subject>
  <dc:creator>清风素材;User</dc:creator>
  <cp:keywords>12sc.taobao.com</cp:keywords>
  <dc:description>12sc.taobao.com</dc:description>
  <cp:lastModifiedBy>王 硕</cp:lastModifiedBy>
  <cp:revision>148</cp:revision>
  <dcterms:created xsi:type="dcterms:W3CDTF">2015-01-23T04:02:45Z</dcterms:created>
  <dcterms:modified xsi:type="dcterms:W3CDTF">2019-11-28T07:08:20Z</dcterms:modified>
  <cp:category>12sc.taobao.com</cp:category>
  <cp:contentStatus>12sc.taobao.com</cp:contentStatus>
</cp:coreProperties>
</file>